
<file path=[Content_Types].xml><?xml version="1.0" encoding="utf-8"?>
<Types xmlns="http://schemas.openxmlformats.org/package/2006/content-types">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148" r:id="rId3"/>
    <p:sldId id="668" r:id="rId5"/>
    <p:sldId id="952" r:id="rId6"/>
    <p:sldId id="669" r:id="rId7"/>
    <p:sldId id="953" r:id="rId8"/>
    <p:sldId id="955" r:id="rId9"/>
    <p:sldId id="956" r:id="rId10"/>
    <p:sldId id="957" r:id="rId11"/>
    <p:sldId id="958" r:id="rId12"/>
    <p:sldId id="960" r:id="rId13"/>
    <p:sldId id="959" r:id="rId14"/>
    <p:sldId id="961" r:id="rId15"/>
    <p:sldId id="962" r:id="rId16"/>
    <p:sldId id="963" r:id="rId17"/>
    <p:sldId id="964" r:id="rId18"/>
    <p:sldId id="966" r:id="rId19"/>
    <p:sldId id="969" r:id="rId20"/>
    <p:sldId id="970" r:id="rId21"/>
    <p:sldId id="971" r:id="rId22"/>
    <p:sldId id="972" r:id="rId23"/>
    <p:sldId id="973" r:id="rId24"/>
    <p:sldId id="974" r:id="rId25"/>
    <p:sldId id="975" r:id="rId26"/>
    <p:sldId id="976" r:id="rId27"/>
    <p:sldId id="977" r:id="rId28"/>
    <p:sldId id="978" r:id="rId29"/>
    <p:sldId id="979" r:id="rId30"/>
    <p:sldId id="980" r:id="rId31"/>
    <p:sldId id="981" r:id="rId32"/>
    <p:sldId id="982" r:id="rId33"/>
    <p:sldId id="983" r:id="rId34"/>
    <p:sldId id="984" r:id="rId35"/>
    <p:sldId id="986" r:id="rId36"/>
    <p:sldId id="987" r:id="rId37"/>
    <p:sldId id="985" r:id="rId38"/>
    <p:sldId id="988" r:id="rId39"/>
    <p:sldId id="989" r:id="rId40"/>
    <p:sldId id="990" r:id="rId41"/>
    <p:sldId id="991" r:id="rId42"/>
    <p:sldId id="992" r:id="rId43"/>
    <p:sldId id="993" r:id="rId44"/>
    <p:sldId id="994" r:id="rId45"/>
    <p:sldId id="996" r:id="rId46"/>
    <p:sldId id="995" r:id="rId47"/>
    <p:sldId id="997" r:id="rId48"/>
    <p:sldId id="999" r:id="rId49"/>
    <p:sldId id="1149" r:id="rId50"/>
    <p:sldId id="1001" r:id="rId51"/>
    <p:sldId id="1150" r:id="rId52"/>
    <p:sldId id="1003" r:id="rId53"/>
    <p:sldId id="1004" r:id="rId54"/>
    <p:sldId id="1005" r:id="rId55"/>
    <p:sldId id="1151" r:id="rId56"/>
    <p:sldId id="1007" r:id="rId57"/>
    <p:sldId id="1008" r:id="rId58"/>
    <p:sldId id="1009" r:id="rId59"/>
    <p:sldId id="1010" r:id="rId60"/>
    <p:sldId id="1011" r:id="rId61"/>
    <p:sldId id="1152" r:id="rId62"/>
    <p:sldId id="1013" r:id="rId63"/>
    <p:sldId id="1153" r:id="rId64"/>
    <p:sldId id="1015" r:id="rId65"/>
    <p:sldId id="1016" r:id="rId66"/>
    <p:sldId id="1017" r:id="rId67"/>
    <p:sldId id="1018" r:id="rId68"/>
    <p:sldId id="1019" r:id="rId69"/>
    <p:sldId id="1020" r:id="rId70"/>
    <p:sldId id="1021" r:id="rId71"/>
    <p:sldId id="1022" r:id="rId72"/>
    <p:sldId id="1023" r:id="rId73"/>
    <p:sldId id="1024" r:id="rId74"/>
    <p:sldId id="1025" r:id="rId75"/>
    <p:sldId id="1026" r:id="rId76"/>
    <p:sldId id="1027" r:id="rId77"/>
    <p:sldId id="1028" r:id="rId78"/>
    <p:sldId id="1031" r:id="rId79"/>
    <p:sldId id="1032" r:id="rId80"/>
    <p:sldId id="1033" r:id="rId81"/>
    <p:sldId id="1034" r:id="rId82"/>
    <p:sldId id="1035" r:id="rId83"/>
    <p:sldId id="1036" r:id="rId84"/>
    <p:sldId id="1029" r:id="rId85"/>
    <p:sldId id="998" r:id="rId86"/>
    <p:sldId id="1030" r:id="rId87"/>
    <p:sldId id="1037" r:id="rId88"/>
    <p:sldId id="1038" r:id="rId89"/>
    <p:sldId id="1039" r:id="rId90"/>
    <p:sldId id="1040" r:id="rId91"/>
    <p:sldId id="1041" r:id="rId92"/>
    <p:sldId id="1042" r:id="rId93"/>
    <p:sldId id="1043" r:id="rId94"/>
    <p:sldId id="1044" r:id="rId95"/>
    <p:sldId id="1045" r:id="rId96"/>
    <p:sldId id="1046" r:id="rId97"/>
    <p:sldId id="1047" r:id="rId98"/>
    <p:sldId id="1048" r:id="rId99"/>
    <p:sldId id="1049" r:id="rId100"/>
    <p:sldId id="1050" r:id="rId101"/>
    <p:sldId id="1051" r:id="rId102"/>
    <p:sldId id="1052" r:id="rId103"/>
    <p:sldId id="1053" r:id="rId104"/>
    <p:sldId id="1054" r:id="rId105"/>
    <p:sldId id="1055" r:id="rId106"/>
    <p:sldId id="1056" r:id="rId107"/>
    <p:sldId id="1057" r:id="rId108"/>
    <p:sldId id="1058" r:id="rId109"/>
    <p:sldId id="1059" r:id="rId110"/>
    <p:sldId id="1060" r:id="rId111"/>
    <p:sldId id="1061" r:id="rId112"/>
    <p:sldId id="1062" r:id="rId113"/>
    <p:sldId id="1063" r:id="rId114"/>
    <p:sldId id="1064" r:id="rId115"/>
    <p:sldId id="1065" r:id="rId116"/>
    <p:sldId id="1066" r:id="rId117"/>
    <p:sldId id="1067" r:id="rId118"/>
    <p:sldId id="1069" r:id="rId119"/>
    <p:sldId id="1071" r:id="rId120"/>
    <p:sldId id="1072" r:id="rId121"/>
    <p:sldId id="1073" r:id="rId122"/>
    <p:sldId id="1074" r:id="rId123"/>
    <p:sldId id="1075" r:id="rId124"/>
    <p:sldId id="1076" r:id="rId125"/>
    <p:sldId id="1077" r:id="rId126"/>
    <p:sldId id="1078" r:id="rId127"/>
    <p:sldId id="1079" r:id="rId128"/>
    <p:sldId id="1080" r:id="rId129"/>
    <p:sldId id="1081" r:id="rId130"/>
    <p:sldId id="1082" r:id="rId131"/>
    <p:sldId id="1084" r:id="rId132"/>
    <p:sldId id="1085" r:id="rId133"/>
    <p:sldId id="1086" r:id="rId134"/>
    <p:sldId id="1087" r:id="rId135"/>
    <p:sldId id="1088" r:id="rId136"/>
    <p:sldId id="1089" r:id="rId137"/>
    <p:sldId id="1090" r:id="rId138"/>
    <p:sldId id="1091" r:id="rId139"/>
    <p:sldId id="1092" r:id="rId140"/>
    <p:sldId id="1093" r:id="rId141"/>
    <p:sldId id="1094" r:id="rId142"/>
    <p:sldId id="1095" r:id="rId143"/>
    <p:sldId id="1096" r:id="rId144"/>
    <p:sldId id="1097" r:id="rId145"/>
    <p:sldId id="1098" r:id="rId146"/>
    <p:sldId id="1099" r:id="rId147"/>
    <p:sldId id="1100" r:id="rId148"/>
    <p:sldId id="1110" r:id="rId149"/>
    <p:sldId id="1101" r:id="rId150"/>
    <p:sldId id="1102" r:id="rId151"/>
    <p:sldId id="1103" r:id="rId152"/>
    <p:sldId id="1104" r:id="rId153"/>
    <p:sldId id="1105" r:id="rId154"/>
    <p:sldId id="1106" r:id="rId155"/>
    <p:sldId id="1108" r:id="rId156"/>
    <p:sldId id="1109" r:id="rId157"/>
    <p:sldId id="1111" r:id="rId158"/>
    <p:sldId id="1112" r:id="rId159"/>
    <p:sldId id="1114" r:id="rId160"/>
    <p:sldId id="1115" r:id="rId161"/>
    <p:sldId id="1117" r:id="rId162"/>
    <p:sldId id="1118" r:id="rId163"/>
    <p:sldId id="1119" r:id="rId164"/>
    <p:sldId id="1120" r:id="rId165"/>
    <p:sldId id="1121" r:id="rId166"/>
    <p:sldId id="1122" r:id="rId167"/>
    <p:sldId id="1123" r:id="rId168"/>
    <p:sldId id="1124" r:id="rId169"/>
    <p:sldId id="1125" r:id="rId170"/>
    <p:sldId id="1126" r:id="rId171"/>
    <p:sldId id="1128" r:id="rId172"/>
    <p:sldId id="1129" r:id="rId173"/>
    <p:sldId id="1130" r:id="rId174"/>
    <p:sldId id="1131" r:id="rId175"/>
    <p:sldId id="1132" r:id="rId176"/>
    <p:sldId id="1133" r:id="rId177"/>
    <p:sldId id="1134" r:id="rId178"/>
    <p:sldId id="1135" r:id="rId179"/>
    <p:sldId id="1136" r:id="rId180"/>
    <p:sldId id="1138" r:id="rId181"/>
    <p:sldId id="1137" r:id="rId182"/>
    <p:sldId id="1139" r:id="rId183"/>
    <p:sldId id="1140" r:id="rId184"/>
    <p:sldId id="1141" r:id="rId185"/>
    <p:sldId id="1144" r:id="rId186"/>
    <p:sldId id="1143" r:id="rId187"/>
    <p:sldId id="1142" r:id="rId188"/>
    <p:sldId id="1146" r:id="rId189"/>
    <p:sldId id="1147" r:id="rId190"/>
  </p:sldIdLst>
  <p:sldSz cx="9144000" cy="5143500" type="screen16x9"/>
  <p:notesSz cx="6833870" cy="9979025"/>
  <p:custDataLst>
    <p:tags r:id="rId195"/>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31"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Crystal" initials="L" lastIdx="2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4"/>
    <p:restoredTop sz="70482" autoAdjust="0"/>
  </p:normalViewPr>
  <p:slideViewPr>
    <p:cSldViewPr snapToObjects="1" showGuides="1">
      <p:cViewPr varScale="1">
        <p:scale>
          <a:sx n="70" d="100"/>
          <a:sy n="70" d="100"/>
        </p:scale>
        <p:origin x="968" y="44"/>
      </p:cViewPr>
      <p:guideLst>
        <p:guide orient="horz" pos="1631"/>
        <p:guide pos="2880"/>
      </p:guideLst>
    </p:cSldViewPr>
  </p:slideViewPr>
  <p:notesTextViewPr>
    <p:cViewPr>
      <p:scale>
        <a:sx n="100" d="100"/>
        <a:sy n="100" d="100"/>
      </p:scale>
      <p:origin x="0" y="0"/>
    </p:cViewPr>
  </p:notesTextViewPr>
  <p:sorterViewPr showFormatting="0">
    <p:cViewPr>
      <p:scale>
        <a:sx n="100" d="100"/>
        <a:sy n="100" d="100"/>
      </p:scale>
      <p:origin x="0" y="-2266"/>
    </p:cViewPr>
  </p:sorterViewPr>
  <p:notesViewPr>
    <p:cSldViewPr snapToObjects="1">
      <p:cViewPr varScale="1">
        <p:scale>
          <a:sx n="52" d="100"/>
          <a:sy n="52" d="100"/>
        </p:scale>
        <p:origin x="2628" y="5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5" Type="http://schemas.openxmlformats.org/officeDocument/2006/relationships/tags" Target="tags/tag1.xml"/><Relationship Id="rId194" Type="http://schemas.openxmlformats.org/officeDocument/2006/relationships/commentAuthors" Target="commentAuthors.xml"/><Relationship Id="rId193" Type="http://schemas.openxmlformats.org/officeDocument/2006/relationships/tableStyles" Target="tableStyles.xml"/><Relationship Id="rId192" Type="http://schemas.openxmlformats.org/officeDocument/2006/relationships/viewProps" Target="viewProps.xml"/><Relationship Id="rId191" Type="http://schemas.openxmlformats.org/officeDocument/2006/relationships/presProps" Target="presProps.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60688" cy="498475"/>
          </a:xfrm>
          <a:prstGeom prst="rect">
            <a:avLst/>
          </a:prstGeom>
          <a:noFill/>
          <a:ln w="9525">
            <a:noFill/>
            <a:miter lim="800000"/>
          </a:ln>
          <a:effectLst/>
        </p:spPr>
        <p:txBody>
          <a:bodyPr vert="horz" wrap="square" lIns="91440" tIns="45720" rIns="91440" bIns="45720" numCol="1" anchor="t" anchorCtr="0" compatLnSpc="1"/>
          <a:lstStyle>
            <a:lvl1pPr eaLnBrk="0" hangingPunct="0">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70325" y="0"/>
            <a:ext cx="2962275" cy="498475"/>
          </a:xfrm>
          <a:prstGeom prst="rect">
            <a:avLst/>
          </a:prstGeom>
          <a:noFill/>
          <a:ln w="9525">
            <a:noFill/>
            <a:miter lim="800000"/>
          </a:ln>
          <a:effectLst/>
        </p:spPr>
        <p:txBody>
          <a:bodyPr vert="horz" wrap="square" lIns="91440" tIns="45720" rIns="91440" bIns="45720" numCol="1" anchor="t" anchorCtr="0" compatLnSpc="1"/>
          <a:lstStyle>
            <a:lvl1pPr algn="r" eaLnBrk="0" hangingPunct="0">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DFE0F1EA-16BE-453E-A647-A021AFDC8ED8}" type="datetimeFigureOut">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Rectangle 4"/>
          <p:cNvSpPr>
            <a:spLocks noGrp="1" noRot="1" noChangeAspect="1"/>
          </p:cNvSpPr>
          <p:nvPr>
            <p:ph type="sldImg" idx="2"/>
          </p:nvPr>
        </p:nvSpPr>
        <p:spPr>
          <a:xfrm>
            <a:off x="90488" y="747713"/>
            <a:ext cx="6651625" cy="3741737"/>
          </a:xfrm>
          <a:prstGeom prst="rect">
            <a:avLst/>
          </a:prstGeom>
          <a:noFill/>
          <a:ln w="9525">
            <a:noFill/>
          </a:ln>
        </p:spPr>
      </p:sp>
      <p:sp>
        <p:nvSpPr>
          <p:cNvPr id="2053" name="Rectangle 5"/>
          <p:cNvSpPr>
            <a:spLocks noGrp="1" noChangeArrowheads="1"/>
          </p:cNvSpPr>
          <p:nvPr>
            <p:ph type="body" sz="quarter" idx="3"/>
          </p:nvPr>
        </p:nvSpPr>
        <p:spPr bwMode="auto">
          <a:xfrm>
            <a:off x="682625" y="4740275"/>
            <a:ext cx="5467350" cy="4489450"/>
          </a:xfrm>
          <a:prstGeom prst="rect">
            <a:avLst/>
          </a:prstGeom>
          <a:noFill/>
          <a:ln w="9525">
            <a:noFill/>
            <a:miter lim="800000"/>
          </a:ln>
          <a:effectLst/>
        </p:spPr>
        <p:txBody>
          <a:bodyPr vert="horz" wrap="square" lIns="91440" tIns="45720" rIns="91440" bIns="45720" numCol="1" anchor="ctr"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Calibri" panose="020F0502020204030204" pitchFamily="34"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9477375"/>
            <a:ext cx="2960688" cy="500063"/>
          </a:xfrm>
          <a:prstGeom prst="rect">
            <a:avLst/>
          </a:prstGeom>
          <a:noFill/>
          <a:ln w="9525">
            <a:noFill/>
            <a:miter lim="800000"/>
          </a:ln>
          <a:effectLst/>
        </p:spPr>
        <p:txBody>
          <a:bodyPr vert="horz" wrap="square" lIns="91440" tIns="45720" rIns="91440" bIns="45720" numCol="1" anchor="b" anchorCtr="0" compatLnSpc="1"/>
          <a:lstStyle>
            <a:lvl1pPr eaLnBrk="0" hangingPunct="0">
              <a:buFont typeface="Arial" panose="020B0604020202020204" pitchFamily="34" charset="0"/>
              <a:buNone/>
              <a:defRPr sz="1200"/>
            </a:lvl1p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70325" y="9477375"/>
            <a:ext cx="2962275" cy="500063"/>
          </a:xfrm>
          <a:prstGeom prst="rect">
            <a:avLst/>
          </a:prstGeom>
          <a:noFill/>
          <a:ln w="9525">
            <a:noFill/>
            <a:miter lim="800000"/>
          </a:ln>
          <a:effectLst/>
        </p:spPr>
        <p:txBody>
          <a:bodyPr vert="horz" wrap="square" lIns="91440" tIns="45720" rIns="91440" bIns="45720" numCol="1" anchor="b" anchorCtr="0" compatLnSpc="1"/>
          <a:lstStyle>
            <a:lvl1pPr algn="r">
              <a:buFont typeface="Arial" panose="020B0604020202020204" pitchFamily="34" charset="0"/>
              <a:buNone/>
              <a:defRPr sz="1200"/>
            </a:lvl1pPr>
          </a:lstStyle>
          <a:p>
            <a:pPr marL="0" marR="0" lvl="0" indent="0" algn="r" defTabSz="914400" rtl="0" eaLnBrk="0" fontAlgn="base" latinLnBrk="0" hangingPunct="0">
              <a:lnSpc>
                <a:spcPct val="100000"/>
              </a:lnSpc>
              <a:spcBef>
                <a:spcPct val="0"/>
              </a:spcBef>
              <a:spcAft>
                <a:spcPct val="0"/>
              </a:spcAft>
              <a:buClrTx/>
              <a:buSzTx/>
              <a:buFont typeface="Arial" panose="020B0604020202020204" pitchFamily="34" charset="0"/>
              <a:buNone/>
              <a:defRPr/>
            </a:pPr>
            <a:fld id="{41DC2B2D-418E-41AC-8707-D201FDDA9665}" type="slidenum">
              <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1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1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1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1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1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1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1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1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1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1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1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1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1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1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1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1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1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1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1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1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1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1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1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1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1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1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1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1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0.xml"/></Relationships>
</file>

<file path=ppt/notesSlides/_rels/notesSlide1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1.xml"/></Relationships>
</file>

<file path=ppt/notesSlides/_rels/notesSlide1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2.xml"/></Relationships>
</file>

<file path=ppt/notesSlides/_rels/notesSlide1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3.xml"/></Relationships>
</file>

<file path=ppt/notesSlides/_rels/notesSlide1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1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5.xml"/></Relationships>
</file>

<file path=ppt/notesSlides/_rels/notesSlide1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1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1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8.xml"/></Relationships>
</file>

<file path=ppt/notesSlides/_rels/notesSlide1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1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1.xml"/></Relationships>
</file>

<file path=ppt/notesSlides/_rels/notesSlide1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1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1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4.xml"/></Relationships>
</file>

<file path=ppt/notesSlides/_rels/notesSlide1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5.xml"/></Relationships>
</file>

<file path=ppt/notesSlides/_rels/notesSlide1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6.xml"/></Relationships>
</file>

<file path=ppt/notesSlides/_rels/notesSlide1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7.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p:sp>
      <p:sp>
        <p:nvSpPr>
          <p:cNvPr id="13315"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133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p:sp>
      <p:sp>
        <p:nvSpPr>
          <p:cNvPr id="15667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566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p:sp>
      <p:sp>
        <p:nvSpPr>
          <p:cNvPr id="15872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587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p:sp>
      <p:sp>
        <p:nvSpPr>
          <p:cNvPr id="16077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607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p:sp>
      <p:sp>
        <p:nvSpPr>
          <p:cNvPr id="16281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628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p:sp>
      <p:sp>
        <p:nvSpPr>
          <p:cNvPr id="16486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648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p:sp>
      <p:sp>
        <p:nvSpPr>
          <p:cNvPr id="16691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669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p:sp>
      <p:sp>
        <p:nvSpPr>
          <p:cNvPr id="16896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689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p:sp>
      <p:sp>
        <p:nvSpPr>
          <p:cNvPr id="17101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710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p:sp>
      <p:sp>
        <p:nvSpPr>
          <p:cNvPr id="17305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730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幻灯片图像占位符 1"/>
          <p:cNvSpPr>
            <a:spLocks noGrp="1" noRot="1" noChangeAspect="1" noTextEdit="1"/>
          </p:cNvSpPr>
          <p:nvPr>
            <p:ph type="sldImg"/>
          </p:nvPr>
        </p:nvSpPr>
        <p:spPr/>
      </p:sp>
      <p:sp>
        <p:nvSpPr>
          <p:cNvPr id="17613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761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幻灯片图像占位符 1"/>
          <p:cNvSpPr>
            <a:spLocks noGrp="1" noRot="1" noChangeAspect="1" noTextEdit="1"/>
          </p:cNvSpPr>
          <p:nvPr>
            <p:ph type="sldImg"/>
          </p:nvPr>
        </p:nvSpPr>
        <p:spPr/>
      </p:sp>
      <p:sp>
        <p:nvSpPr>
          <p:cNvPr id="17817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781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幻灯片图像占位符 1"/>
          <p:cNvSpPr>
            <a:spLocks noGrp="1" noRot="1" noChangeAspect="1" noTextEdit="1"/>
          </p:cNvSpPr>
          <p:nvPr>
            <p:ph type="sldImg"/>
          </p:nvPr>
        </p:nvSpPr>
        <p:spPr/>
      </p:sp>
      <p:sp>
        <p:nvSpPr>
          <p:cNvPr id="18022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802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p:sp>
      <p:sp>
        <p:nvSpPr>
          <p:cNvPr id="18227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822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p:sp>
      <p:sp>
        <p:nvSpPr>
          <p:cNvPr id="18432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843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p:sp>
      <p:sp>
        <p:nvSpPr>
          <p:cNvPr id="18637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863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p:sp>
      <p:sp>
        <p:nvSpPr>
          <p:cNvPr id="18841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884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p:sp>
      <p:sp>
        <p:nvSpPr>
          <p:cNvPr id="19046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904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幻灯片图像占位符 1"/>
          <p:cNvSpPr>
            <a:spLocks noGrp="1" noRot="1" noChangeAspect="1" noTextEdit="1"/>
          </p:cNvSpPr>
          <p:nvPr>
            <p:ph type="sldImg"/>
          </p:nvPr>
        </p:nvSpPr>
        <p:spPr/>
      </p:sp>
      <p:sp>
        <p:nvSpPr>
          <p:cNvPr id="19251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925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幻灯片图像占位符 1"/>
          <p:cNvSpPr>
            <a:spLocks noGrp="1" noRot="1" noChangeAspect="1" noTextEdit="1"/>
          </p:cNvSpPr>
          <p:nvPr>
            <p:ph type="sldImg"/>
          </p:nvPr>
        </p:nvSpPr>
        <p:spPr/>
      </p:sp>
      <p:sp>
        <p:nvSpPr>
          <p:cNvPr id="19456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945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幻灯片图像占位符 1"/>
          <p:cNvSpPr>
            <a:spLocks noGrp="1" noRot="1" noChangeAspect="1" noTextEdit="1"/>
          </p:cNvSpPr>
          <p:nvPr>
            <p:ph type="sldImg"/>
          </p:nvPr>
        </p:nvSpPr>
        <p:spPr/>
      </p:sp>
      <p:sp>
        <p:nvSpPr>
          <p:cNvPr id="196611" name="备注占位符 2"/>
          <p:cNvSpPr>
            <a:spLocks noGrp="1"/>
          </p:cNvSpPr>
          <p:nvPr>
            <p:ph type="body" idx="1"/>
          </p:nvPr>
        </p:nvSpPr>
        <p:spPr/>
        <p:txBody>
          <a:bodyPr wrap="square" lIns="91440" tIns="45720" rIns="91440" bIns="45720" anchor="ctr" anchorCtr="0"/>
          <a:lstStyle/>
          <a:p>
            <a:pPr lvl="0"/>
            <a:r>
              <a:rPr lang="zh-CN" altLang="en-US" dirty="0" smtClean="0"/>
              <a:t>其他</a:t>
            </a:r>
            <a:endParaRPr lang="zh-CN" altLang="en-US" dirty="0"/>
          </a:p>
        </p:txBody>
      </p:sp>
      <p:sp>
        <p:nvSpPr>
          <p:cNvPr id="1966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幻灯片图像占位符 1"/>
          <p:cNvSpPr>
            <a:spLocks noGrp="1" noRot="1" noChangeAspect="1" noTextEdit="1"/>
          </p:cNvSpPr>
          <p:nvPr>
            <p:ph type="sldImg"/>
          </p:nvPr>
        </p:nvSpPr>
        <p:spPr/>
      </p:sp>
      <p:sp>
        <p:nvSpPr>
          <p:cNvPr id="198659" name="备注占位符 2"/>
          <p:cNvSpPr>
            <a:spLocks noGrp="1"/>
          </p:cNvSpPr>
          <p:nvPr>
            <p:ph type="body" idx="1"/>
          </p:nvPr>
        </p:nvSpPr>
        <p:spPr/>
        <p:txBody>
          <a:bodyPr wrap="square" lIns="91440" tIns="45720" rIns="91440" bIns="45720" anchor="ctr" anchorCtr="0"/>
          <a:lstStyle/>
          <a:p>
            <a:pPr lvl="0"/>
            <a:r>
              <a:rPr lang="zh-CN" altLang="en-US" dirty="0" smtClean="0"/>
              <a:t>其他</a:t>
            </a:r>
            <a:endParaRPr lang="zh-CN" altLang="en-US" dirty="0"/>
          </a:p>
        </p:txBody>
      </p:sp>
      <p:sp>
        <p:nvSpPr>
          <p:cNvPr id="1986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幻灯片图像占位符 1"/>
          <p:cNvSpPr>
            <a:spLocks noGrp="1" noRot="1" noChangeAspect="1" noTextEdit="1"/>
          </p:cNvSpPr>
          <p:nvPr>
            <p:ph type="sldImg"/>
          </p:nvPr>
        </p:nvSpPr>
        <p:spPr/>
      </p:sp>
      <p:sp>
        <p:nvSpPr>
          <p:cNvPr id="20070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0070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p:cNvSpPr>
            <a:spLocks noGrp="1" noRot="1" noChangeAspect="1" noTextEdit="1"/>
          </p:cNvSpPr>
          <p:nvPr>
            <p:ph type="sldImg"/>
          </p:nvPr>
        </p:nvSpPr>
        <p:spPr/>
      </p:sp>
      <p:sp>
        <p:nvSpPr>
          <p:cNvPr id="20275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0275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幻灯片图像占位符 1"/>
          <p:cNvSpPr>
            <a:spLocks noGrp="1" noRot="1" noChangeAspect="1" noTextEdit="1"/>
          </p:cNvSpPr>
          <p:nvPr>
            <p:ph type="sldImg"/>
          </p:nvPr>
        </p:nvSpPr>
        <p:spPr/>
      </p:sp>
      <p:sp>
        <p:nvSpPr>
          <p:cNvPr id="20480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0480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p:cNvSpPr>
            <a:spLocks noGrp="1" noRot="1" noChangeAspect="1" noTextEdit="1"/>
          </p:cNvSpPr>
          <p:nvPr>
            <p:ph type="sldImg"/>
          </p:nvPr>
        </p:nvSpPr>
        <p:spPr/>
      </p:sp>
      <p:sp>
        <p:nvSpPr>
          <p:cNvPr id="20685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0685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幻灯片图像占位符 1"/>
          <p:cNvSpPr>
            <a:spLocks noGrp="1" noRot="1" noChangeAspect="1" noTextEdit="1"/>
          </p:cNvSpPr>
          <p:nvPr>
            <p:ph type="sldImg"/>
          </p:nvPr>
        </p:nvSpPr>
        <p:spPr/>
      </p:sp>
      <p:sp>
        <p:nvSpPr>
          <p:cNvPr id="20889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0890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幻灯片图像占位符 1"/>
          <p:cNvSpPr>
            <a:spLocks noGrp="1" noRot="1" noChangeAspect="1" noTextEdit="1"/>
          </p:cNvSpPr>
          <p:nvPr>
            <p:ph type="sldImg"/>
          </p:nvPr>
        </p:nvSpPr>
        <p:spPr/>
      </p:sp>
      <p:sp>
        <p:nvSpPr>
          <p:cNvPr id="21094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1094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幻灯片图像占位符 1"/>
          <p:cNvSpPr>
            <a:spLocks noGrp="1" noRot="1" noChangeAspect="1" noTextEdit="1"/>
          </p:cNvSpPr>
          <p:nvPr>
            <p:ph type="sldImg"/>
          </p:nvPr>
        </p:nvSpPr>
        <p:spPr/>
      </p:sp>
      <p:sp>
        <p:nvSpPr>
          <p:cNvPr id="21299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1299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p:sp>
      <p:sp>
        <p:nvSpPr>
          <p:cNvPr id="1741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74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幻灯片图像占位符 1"/>
          <p:cNvSpPr>
            <a:spLocks noGrp="1" noRot="1" noChangeAspect="1" noTextEdit="1"/>
          </p:cNvSpPr>
          <p:nvPr>
            <p:ph type="sldImg"/>
          </p:nvPr>
        </p:nvSpPr>
        <p:spPr/>
      </p:sp>
      <p:sp>
        <p:nvSpPr>
          <p:cNvPr id="21504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150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幻灯片图像占位符 1"/>
          <p:cNvSpPr>
            <a:spLocks noGrp="1" noRot="1" noChangeAspect="1" noTextEdit="1"/>
          </p:cNvSpPr>
          <p:nvPr>
            <p:ph type="sldImg"/>
          </p:nvPr>
        </p:nvSpPr>
        <p:spPr/>
      </p:sp>
      <p:sp>
        <p:nvSpPr>
          <p:cNvPr id="21709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1709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幻灯片图像占位符 1"/>
          <p:cNvSpPr>
            <a:spLocks noGrp="1" noRot="1" noChangeAspect="1" noTextEdit="1"/>
          </p:cNvSpPr>
          <p:nvPr>
            <p:ph type="sldImg"/>
          </p:nvPr>
        </p:nvSpPr>
        <p:spPr/>
      </p:sp>
      <p:sp>
        <p:nvSpPr>
          <p:cNvPr id="21913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1914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幻灯片图像占位符 1"/>
          <p:cNvSpPr>
            <a:spLocks noGrp="1" noRot="1" noChangeAspect="1" noTextEdit="1"/>
          </p:cNvSpPr>
          <p:nvPr>
            <p:ph type="sldImg"/>
          </p:nvPr>
        </p:nvSpPr>
        <p:spPr/>
      </p:sp>
      <p:sp>
        <p:nvSpPr>
          <p:cNvPr id="22118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211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幻灯片图像占位符 1"/>
          <p:cNvSpPr>
            <a:spLocks noGrp="1" noRot="1" noChangeAspect="1" noTextEdit="1"/>
          </p:cNvSpPr>
          <p:nvPr>
            <p:ph type="sldImg"/>
          </p:nvPr>
        </p:nvSpPr>
        <p:spPr/>
      </p:sp>
      <p:sp>
        <p:nvSpPr>
          <p:cNvPr id="22323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232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幻灯片图像占位符 1"/>
          <p:cNvSpPr>
            <a:spLocks noGrp="1" noRot="1" noChangeAspect="1" noTextEdit="1"/>
          </p:cNvSpPr>
          <p:nvPr>
            <p:ph type="sldImg"/>
          </p:nvPr>
        </p:nvSpPr>
        <p:spPr/>
      </p:sp>
      <p:sp>
        <p:nvSpPr>
          <p:cNvPr id="22528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252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幻灯片图像占位符 1"/>
          <p:cNvSpPr>
            <a:spLocks noGrp="1" noRot="1" noChangeAspect="1" noTextEdit="1"/>
          </p:cNvSpPr>
          <p:nvPr>
            <p:ph type="sldImg"/>
          </p:nvPr>
        </p:nvSpPr>
        <p:spPr/>
      </p:sp>
      <p:sp>
        <p:nvSpPr>
          <p:cNvPr id="22733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273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幻灯片图像占位符 1"/>
          <p:cNvSpPr>
            <a:spLocks noGrp="1" noRot="1" noChangeAspect="1" noTextEdit="1"/>
          </p:cNvSpPr>
          <p:nvPr>
            <p:ph type="sldImg"/>
          </p:nvPr>
        </p:nvSpPr>
        <p:spPr/>
      </p:sp>
      <p:sp>
        <p:nvSpPr>
          <p:cNvPr id="22937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293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幻灯片图像占位符 1"/>
          <p:cNvSpPr>
            <a:spLocks noGrp="1" noRot="1" noChangeAspect="1" noTextEdit="1"/>
          </p:cNvSpPr>
          <p:nvPr>
            <p:ph type="sldImg"/>
          </p:nvPr>
        </p:nvSpPr>
        <p:spPr/>
      </p:sp>
      <p:sp>
        <p:nvSpPr>
          <p:cNvPr id="23142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314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幻灯片图像占位符 1"/>
          <p:cNvSpPr>
            <a:spLocks noGrp="1" noRot="1" noChangeAspect="1" noTextEdit="1"/>
          </p:cNvSpPr>
          <p:nvPr>
            <p:ph type="sldImg"/>
          </p:nvPr>
        </p:nvSpPr>
        <p:spPr/>
      </p:sp>
      <p:sp>
        <p:nvSpPr>
          <p:cNvPr id="23347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334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幻灯片图像占位符 1"/>
          <p:cNvSpPr>
            <a:spLocks noGrp="1" noRot="1" noChangeAspect="1" noTextEdit="1"/>
          </p:cNvSpPr>
          <p:nvPr>
            <p:ph type="sldImg"/>
          </p:nvPr>
        </p:nvSpPr>
        <p:spPr/>
      </p:sp>
      <p:sp>
        <p:nvSpPr>
          <p:cNvPr id="23552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355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幻灯片图像占位符 1"/>
          <p:cNvSpPr>
            <a:spLocks noGrp="1" noRot="1" noChangeAspect="1" noTextEdit="1"/>
          </p:cNvSpPr>
          <p:nvPr>
            <p:ph type="sldImg"/>
          </p:nvPr>
        </p:nvSpPr>
        <p:spPr/>
      </p:sp>
      <p:sp>
        <p:nvSpPr>
          <p:cNvPr id="23757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375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幻灯片图像占位符 1"/>
          <p:cNvSpPr>
            <a:spLocks noGrp="1" noRot="1" noChangeAspect="1" noTextEdit="1"/>
          </p:cNvSpPr>
          <p:nvPr>
            <p:ph type="sldImg"/>
          </p:nvPr>
        </p:nvSpPr>
        <p:spPr/>
      </p:sp>
      <p:sp>
        <p:nvSpPr>
          <p:cNvPr id="23961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396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幻灯片图像占位符 1"/>
          <p:cNvSpPr>
            <a:spLocks noGrp="1" noRot="1" noChangeAspect="1" noTextEdit="1"/>
          </p:cNvSpPr>
          <p:nvPr>
            <p:ph type="sldImg"/>
          </p:nvPr>
        </p:nvSpPr>
        <p:spPr/>
      </p:sp>
      <p:sp>
        <p:nvSpPr>
          <p:cNvPr id="24166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416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幻灯片图像占位符 1"/>
          <p:cNvSpPr>
            <a:spLocks noGrp="1" noRot="1" noChangeAspect="1" noTextEdit="1"/>
          </p:cNvSpPr>
          <p:nvPr>
            <p:ph type="sldImg"/>
          </p:nvPr>
        </p:nvSpPr>
        <p:spPr/>
      </p:sp>
      <p:sp>
        <p:nvSpPr>
          <p:cNvPr id="24371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437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幻灯片图像占位符 1"/>
          <p:cNvSpPr>
            <a:spLocks noGrp="1" noRot="1" noChangeAspect="1" noTextEdit="1"/>
          </p:cNvSpPr>
          <p:nvPr>
            <p:ph type="sldImg"/>
          </p:nvPr>
        </p:nvSpPr>
        <p:spPr/>
      </p:sp>
      <p:sp>
        <p:nvSpPr>
          <p:cNvPr id="24576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457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幻灯片图像占位符 1"/>
          <p:cNvSpPr>
            <a:spLocks noGrp="1" noRot="1" noChangeAspect="1" noTextEdit="1"/>
          </p:cNvSpPr>
          <p:nvPr>
            <p:ph type="sldImg"/>
          </p:nvPr>
        </p:nvSpPr>
        <p:spPr/>
      </p:sp>
      <p:sp>
        <p:nvSpPr>
          <p:cNvPr id="24781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478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幻灯片图像占位符 1"/>
          <p:cNvSpPr>
            <a:spLocks noGrp="1" noRot="1" noChangeAspect="1" noTextEdit="1"/>
          </p:cNvSpPr>
          <p:nvPr>
            <p:ph type="sldImg"/>
          </p:nvPr>
        </p:nvSpPr>
        <p:spPr/>
      </p:sp>
      <p:sp>
        <p:nvSpPr>
          <p:cNvPr id="24985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498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幻灯片图像占位符 1"/>
          <p:cNvSpPr>
            <a:spLocks noGrp="1" noRot="1" noChangeAspect="1" noTextEdit="1"/>
          </p:cNvSpPr>
          <p:nvPr>
            <p:ph type="sldImg"/>
          </p:nvPr>
        </p:nvSpPr>
        <p:spPr/>
      </p:sp>
      <p:sp>
        <p:nvSpPr>
          <p:cNvPr id="25190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5190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幻灯片图像占位符 1"/>
          <p:cNvSpPr>
            <a:spLocks noGrp="1" noRot="1" noChangeAspect="1" noTextEdit="1"/>
          </p:cNvSpPr>
          <p:nvPr>
            <p:ph type="sldImg"/>
          </p:nvPr>
        </p:nvSpPr>
        <p:spPr/>
      </p:sp>
      <p:sp>
        <p:nvSpPr>
          <p:cNvPr id="25395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5395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p:sp>
      <p:sp>
        <p:nvSpPr>
          <p:cNvPr id="2048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04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幻灯片图像占位符 1"/>
          <p:cNvSpPr>
            <a:spLocks noGrp="1" noRot="1" noChangeAspect="1" noTextEdit="1"/>
          </p:cNvSpPr>
          <p:nvPr>
            <p:ph type="sldImg"/>
          </p:nvPr>
        </p:nvSpPr>
        <p:spPr/>
      </p:sp>
      <p:sp>
        <p:nvSpPr>
          <p:cNvPr id="25600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5600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幻灯片图像占位符 1"/>
          <p:cNvSpPr>
            <a:spLocks noGrp="1" noRot="1" noChangeAspect="1" noTextEdit="1"/>
          </p:cNvSpPr>
          <p:nvPr>
            <p:ph type="sldImg"/>
          </p:nvPr>
        </p:nvSpPr>
        <p:spPr/>
      </p:sp>
      <p:sp>
        <p:nvSpPr>
          <p:cNvPr id="25805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5805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幻灯片图像占位符 1"/>
          <p:cNvSpPr>
            <a:spLocks noGrp="1" noRot="1" noChangeAspect="1" noTextEdit="1"/>
          </p:cNvSpPr>
          <p:nvPr>
            <p:ph type="sldImg"/>
          </p:nvPr>
        </p:nvSpPr>
        <p:spPr/>
      </p:sp>
      <p:sp>
        <p:nvSpPr>
          <p:cNvPr id="26009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6010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幻灯片图像占位符 1"/>
          <p:cNvSpPr>
            <a:spLocks noGrp="1" noRot="1" noChangeAspect="1" noTextEdit="1"/>
          </p:cNvSpPr>
          <p:nvPr>
            <p:ph type="sldImg"/>
          </p:nvPr>
        </p:nvSpPr>
        <p:spPr/>
      </p:sp>
      <p:sp>
        <p:nvSpPr>
          <p:cNvPr id="26214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6214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幻灯片图像占位符 1"/>
          <p:cNvSpPr>
            <a:spLocks noGrp="1" noRot="1" noChangeAspect="1" noTextEdit="1"/>
          </p:cNvSpPr>
          <p:nvPr>
            <p:ph type="sldImg"/>
          </p:nvPr>
        </p:nvSpPr>
        <p:spPr/>
      </p:sp>
      <p:sp>
        <p:nvSpPr>
          <p:cNvPr id="26419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6419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幻灯片图像占位符 1"/>
          <p:cNvSpPr>
            <a:spLocks noGrp="1" noRot="1" noChangeAspect="1" noTextEdit="1"/>
          </p:cNvSpPr>
          <p:nvPr>
            <p:ph type="sldImg"/>
          </p:nvPr>
        </p:nvSpPr>
        <p:spPr/>
      </p:sp>
      <p:sp>
        <p:nvSpPr>
          <p:cNvPr id="26624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662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幻灯片图像占位符 1"/>
          <p:cNvSpPr>
            <a:spLocks noGrp="1" noRot="1" noChangeAspect="1" noTextEdit="1"/>
          </p:cNvSpPr>
          <p:nvPr>
            <p:ph type="sldImg"/>
          </p:nvPr>
        </p:nvSpPr>
        <p:spPr/>
      </p:sp>
      <p:sp>
        <p:nvSpPr>
          <p:cNvPr id="26829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6829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幻灯片图像占位符 1"/>
          <p:cNvSpPr>
            <a:spLocks noGrp="1" noRot="1" noChangeAspect="1" noTextEdit="1"/>
          </p:cNvSpPr>
          <p:nvPr>
            <p:ph type="sldImg"/>
          </p:nvPr>
        </p:nvSpPr>
        <p:spPr/>
      </p:sp>
      <p:sp>
        <p:nvSpPr>
          <p:cNvPr id="27033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7034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幻灯片图像占位符 1"/>
          <p:cNvSpPr>
            <a:spLocks noGrp="1" noRot="1" noChangeAspect="1" noTextEdit="1"/>
          </p:cNvSpPr>
          <p:nvPr>
            <p:ph type="sldImg"/>
          </p:nvPr>
        </p:nvSpPr>
        <p:spPr/>
      </p:sp>
      <p:sp>
        <p:nvSpPr>
          <p:cNvPr id="27238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723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幻灯片图像占位符 1"/>
          <p:cNvSpPr>
            <a:spLocks noGrp="1" noRot="1" noChangeAspect="1" noTextEdit="1"/>
          </p:cNvSpPr>
          <p:nvPr>
            <p:ph type="sldImg"/>
          </p:nvPr>
        </p:nvSpPr>
        <p:spPr/>
      </p:sp>
      <p:sp>
        <p:nvSpPr>
          <p:cNvPr id="27443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744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p:sp>
      <p:sp>
        <p:nvSpPr>
          <p:cNvPr id="2253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25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幻灯片图像占位符 1"/>
          <p:cNvSpPr>
            <a:spLocks noGrp="1" noRot="1" noChangeAspect="1" noTextEdit="1"/>
          </p:cNvSpPr>
          <p:nvPr>
            <p:ph type="sldImg"/>
          </p:nvPr>
        </p:nvSpPr>
        <p:spPr/>
      </p:sp>
      <p:sp>
        <p:nvSpPr>
          <p:cNvPr id="27648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764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幻灯片图像占位符 1"/>
          <p:cNvSpPr>
            <a:spLocks noGrp="1" noRot="1" noChangeAspect="1" noTextEdit="1"/>
          </p:cNvSpPr>
          <p:nvPr>
            <p:ph type="sldImg"/>
          </p:nvPr>
        </p:nvSpPr>
        <p:spPr/>
      </p:sp>
      <p:sp>
        <p:nvSpPr>
          <p:cNvPr id="27853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785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幻灯片图像占位符 1"/>
          <p:cNvSpPr>
            <a:spLocks noGrp="1" noRot="1" noChangeAspect="1" noTextEdit="1"/>
          </p:cNvSpPr>
          <p:nvPr>
            <p:ph type="sldImg"/>
          </p:nvPr>
        </p:nvSpPr>
        <p:spPr/>
      </p:sp>
      <p:sp>
        <p:nvSpPr>
          <p:cNvPr id="28057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805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幻灯片图像占位符 1"/>
          <p:cNvSpPr>
            <a:spLocks noGrp="1" noRot="1" noChangeAspect="1" noTextEdit="1"/>
          </p:cNvSpPr>
          <p:nvPr>
            <p:ph type="sldImg"/>
          </p:nvPr>
        </p:nvSpPr>
        <p:spPr/>
      </p:sp>
      <p:sp>
        <p:nvSpPr>
          <p:cNvPr id="28262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826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幻灯片图像占位符 1"/>
          <p:cNvSpPr>
            <a:spLocks noGrp="1" noRot="1" noChangeAspect="1" noTextEdit="1"/>
          </p:cNvSpPr>
          <p:nvPr>
            <p:ph type="sldImg"/>
          </p:nvPr>
        </p:nvSpPr>
        <p:spPr/>
      </p:sp>
      <p:sp>
        <p:nvSpPr>
          <p:cNvPr id="28467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846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幻灯片图像占位符 1"/>
          <p:cNvSpPr>
            <a:spLocks noGrp="1" noRot="1" noChangeAspect="1" noTextEdit="1"/>
          </p:cNvSpPr>
          <p:nvPr>
            <p:ph type="sldImg"/>
          </p:nvPr>
        </p:nvSpPr>
        <p:spPr/>
      </p:sp>
      <p:sp>
        <p:nvSpPr>
          <p:cNvPr id="28672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867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幻灯片图像占位符 1"/>
          <p:cNvSpPr>
            <a:spLocks noGrp="1" noRot="1" noChangeAspect="1" noTextEdit="1"/>
          </p:cNvSpPr>
          <p:nvPr>
            <p:ph type="sldImg"/>
          </p:nvPr>
        </p:nvSpPr>
        <p:spPr/>
      </p:sp>
      <p:sp>
        <p:nvSpPr>
          <p:cNvPr id="28877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887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幻灯片图像占位符 1"/>
          <p:cNvSpPr>
            <a:spLocks noGrp="1" noRot="1" noChangeAspect="1" noTextEdit="1"/>
          </p:cNvSpPr>
          <p:nvPr>
            <p:ph type="sldImg"/>
          </p:nvPr>
        </p:nvSpPr>
        <p:spPr/>
      </p:sp>
      <p:sp>
        <p:nvSpPr>
          <p:cNvPr id="29081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908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幻灯片图像占位符 1"/>
          <p:cNvSpPr>
            <a:spLocks noGrp="1" noRot="1" noChangeAspect="1" noTextEdit="1"/>
          </p:cNvSpPr>
          <p:nvPr>
            <p:ph type="sldImg"/>
          </p:nvPr>
        </p:nvSpPr>
        <p:spPr/>
      </p:sp>
      <p:sp>
        <p:nvSpPr>
          <p:cNvPr id="29286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928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幻灯片图像占位符 1"/>
          <p:cNvSpPr>
            <a:spLocks noGrp="1" noRot="1" noChangeAspect="1" noTextEdit="1"/>
          </p:cNvSpPr>
          <p:nvPr>
            <p:ph type="sldImg"/>
          </p:nvPr>
        </p:nvSpPr>
        <p:spPr/>
      </p:sp>
      <p:sp>
        <p:nvSpPr>
          <p:cNvPr id="294915"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2949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p:sp>
      <p:sp>
        <p:nvSpPr>
          <p:cNvPr id="2457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45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幻灯片图像占位符 1"/>
          <p:cNvSpPr>
            <a:spLocks noGrp="1" noRot="1" noChangeAspect="1" noTextEdit="1"/>
          </p:cNvSpPr>
          <p:nvPr>
            <p:ph type="sldImg"/>
          </p:nvPr>
        </p:nvSpPr>
        <p:spPr/>
      </p:sp>
      <p:sp>
        <p:nvSpPr>
          <p:cNvPr id="29696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969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幻灯片图像占位符 1"/>
          <p:cNvSpPr>
            <a:spLocks noGrp="1" noRot="1" noChangeAspect="1" noTextEdit="1"/>
          </p:cNvSpPr>
          <p:nvPr>
            <p:ph type="sldImg"/>
          </p:nvPr>
        </p:nvSpPr>
        <p:spPr/>
      </p:sp>
      <p:sp>
        <p:nvSpPr>
          <p:cNvPr id="299011"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2990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幻灯片图像占位符 1"/>
          <p:cNvSpPr>
            <a:spLocks noGrp="1" noRot="1" noChangeAspect="1" noTextEdit="1"/>
          </p:cNvSpPr>
          <p:nvPr>
            <p:ph type="sldImg"/>
          </p:nvPr>
        </p:nvSpPr>
        <p:spPr/>
      </p:sp>
      <p:sp>
        <p:nvSpPr>
          <p:cNvPr id="301059"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010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幻灯片图像占位符 1"/>
          <p:cNvSpPr>
            <a:spLocks noGrp="1" noRot="1" noChangeAspect="1" noTextEdit="1"/>
          </p:cNvSpPr>
          <p:nvPr>
            <p:ph type="sldImg"/>
          </p:nvPr>
        </p:nvSpPr>
        <p:spPr/>
      </p:sp>
      <p:sp>
        <p:nvSpPr>
          <p:cNvPr id="303107"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0310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幻灯片图像占位符 1"/>
          <p:cNvSpPr>
            <a:spLocks noGrp="1" noRot="1" noChangeAspect="1" noTextEdit="1"/>
          </p:cNvSpPr>
          <p:nvPr>
            <p:ph type="sldImg"/>
          </p:nvPr>
        </p:nvSpPr>
        <p:spPr/>
      </p:sp>
      <p:sp>
        <p:nvSpPr>
          <p:cNvPr id="305155"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0515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幻灯片图像占位符 1"/>
          <p:cNvSpPr>
            <a:spLocks noGrp="1" noRot="1" noChangeAspect="1" noTextEdit="1"/>
          </p:cNvSpPr>
          <p:nvPr>
            <p:ph type="sldImg"/>
          </p:nvPr>
        </p:nvSpPr>
        <p:spPr/>
      </p:sp>
      <p:sp>
        <p:nvSpPr>
          <p:cNvPr id="307203"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0720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幻灯片图像占位符 1"/>
          <p:cNvSpPr>
            <a:spLocks noGrp="1" noRot="1" noChangeAspect="1" noTextEdit="1"/>
          </p:cNvSpPr>
          <p:nvPr>
            <p:ph type="sldImg"/>
          </p:nvPr>
        </p:nvSpPr>
        <p:spPr/>
      </p:sp>
      <p:sp>
        <p:nvSpPr>
          <p:cNvPr id="309251"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0925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幻灯片图像占位符 1"/>
          <p:cNvSpPr>
            <a:spLocks noGrp="1" noRot="1" noChangeAspect="1" noTextEdit="1"/>
          </p:cNvSpPr>
          <p:nvPr>
            <p:ph type="sldImg"/>
          </p:nvPr>
        </p:nvSpPr>
        <p:spPr/>
      </p:sp>
      <p:sp>
        <p:nvSpPr>
          <p:cNvPr id="311299"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1130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幻灯片图像占位符 1"/>
          <p:cNvSpPr>
            <a:spLocks noGrp="1" noRot="1" noChangeAspect="1" noTextEdit="1"/>
          </p:cNvSpPr>
          <p:nvPr>
            <p:ph type="sldImg"/>
          </p:nvPr>
        </p:nvSpPr>
        <p:spPr/>
      </p:sp>
      <p:sp>
        <p:nvSpPr>
          <p:cNvPr id="313347"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1334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幻灯片图像占位符 1"/>
          <p:cNvSpPr>
            <a:spLocks noGrp="1" noRot="1" noChangeAspect="1" noTextEdit="1"/>
          </p:cNvSpPr>
          <p:nvPr>
            <p:ph type="sldImg"/>
          </p:nvPr>
        </p:nvSpPr>
        <p:spPr/>
      </p:sp>
      <p:sp>
        <p:nvSpPr>
          <p:cNvPr id="315395"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1539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幻灯片图像占位符 1"/>
          <p:cNvSpPr>
            <a:spLocks noGrp="1" noRot="1" noChangeAspect="1" noTextEdit="1"/>
          </p:cNvSpPr>
          <p:nvPr>
            <p:ph type="sldImg"/>
          </p:nvPr>
        </p:nvSpPr>
        <p:spPr/>
      </p:sp>
      <p:sp>
        <p:nvSpPr>
          <p:cNvPr id="317443"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174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幻灯片图像占位符 1"/>
          <p:cNvSpPr>
            <a:spLocks noGrp="1" noRot="1" noChangeAspect="1" noTextEdit="1"/>
          </p:cNvSpPr>
          <p:nvPr>
            <p:ph type="sldImg"/>
          </p:nvPr>
        </p:nvSpPr>
        <p:spPr/>
      </p:sp>
      <p:sp>
        <p:nvSpPr>
          <p:cNvPr id="319491"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1949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幻灯片图像占位符 1"/>
          <p:cNvSpPr>
            <a:spLocks noGrp="1" noRot="1" noChangeAspect="1" noTextEdit="1"/>
          </p:cNvSpPr>
          <p:nvPr>
            <p:ph type="sldImg"/>
          </p:nvPr>
        </p:nvSpPr>
        <p:spPr/>
      </p:sp>
      <p:sp>
        <p:nvSpPr>
          <p:cNvPr id="321539"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2154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幻灯片图像占位符 1"/>
          <p:cNvSpPr>
            <a:spLocks noGrp="1" noRot="1" noChangeAspect="1" noTextEdit="1"/>
          </p:cNvSpPr>
          <p:nvPr>
            <p:ph type="sldImg"/>
          </p:nvPr>
        </p:nvSpPr>
        <p:spPr/>
      </p:sp>
      <p:sp>
        <p:nvSpPr>
          <p:cNvPr id="323587"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235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幻灯片图像占位符 1"/>
          <p:cNvSpPr>
            <a:spLocks noGrp="1" noRot="1" noChangeAspect="1" noTextEdit="1"/>
          </p:cNvSpPr>
          <p:nvPr>
            <p:ph type="sldImg"/>
          </p:nvPr>
        </p:nvSpPr>
        <p:spPr/>
      </p:sp>
      <p:sp>
        <p:nvSpPr>
          <p:cNvPr id="325635"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256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幻灯片图像占位符 1"/>
          <p:cNvSpPr>
            <a:spLocks noGrp="1" noRot="1" noChangeAspect="1" noTextEdit="1"/>
          </p:cNvSpPr>
          <p:nvPr>
            <p:ph type="sldImg"/>
          </p:nvPr>
        </p:nvSpPr>
        <p:spPr/>
      </p:sp>
      <p:sp>
        <p:nvSpPr>
          <p:cNvPr id="327683" name="备注占位符 2"/>
          <p:cNvSpPr>
            <a:spLocks noGrp="1"/>
          </p:cNvSpPr>
          <p:nvPr>
            <p:ph type="body" idx="1"/>
          </p:nvPr>
        </p:nvSpPr>
        <p:spPr/>
        <p:txBody>
          <a:bodyPr wrap="square" lIns="91440" tIns="45720" rIns="91440" bIns="45720" anchor="ctr" anchorCtr="0"/>
          <a:lstStyle/>
          <a:p>
            <a:pPr lvl="0"/>
            <a:endParaRPr lang="en-US" altLang="zh-CN" dirty="0"/>
          </a:p>
        </p:txBody>
      </p:sp>
      <p:sp>
        <p:nvSpPr>
          <p:cNvPr id="3276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幻灯片图像占位符 1"/>
          <p:cNvSpPr>
            <a:spLocks noGrp="1" noRot="1" noChangeAspect="1" noTextEdit="1"/>
          </p:cNvSpPr>
          <p:nvPr>
            <p:ph type="sldImg"/>
          </p:nvPr>
        </p:nvSpPr>
        <p:spPr/>
      </p:sp>
      <p:sp>
        <p:nvSpPr>
          <p:cNvPr id="32973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3297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幻灯片图像占位符 1"/>
          <p:cNvSpPr>
            <a:spLocks noGrp="1" noRot="1" noChangeAspect="1" noTextEdit="1"/>
          </p:cNvSpPr>
          <p:nvPr>
            <p:ph type="sldImg"/>
          </p:nvPr>
        </p:nvSpPr>
        <p:spPr/>
      </p:sp>
      <p:sp>
        <p:nvSpPr>
          <p:cNvPr id="33177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3317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765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p:sp>
      <p:sp>
        <p:nvSpPr>
          <p:cNvPr id="2969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2970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3174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p:sp>
      <p:sp>
        <p:nvSpPr>
          <p:cNvPr id="33795" name="备注占位符 2"/>
          <p:cNvSpPr>
            <a:spLocks noGrp="1"/>
          </p:cNvSpPr>
          <p:nvPr>
            <p:ph type="body" idx="1"/>
          </p:nvPr>
        </p:nvSpPr>
        <p:spPr/>
        <p:txBody>
          <a:bodyPr wrap="square" lIns="91440" tIns="45720" rIns="91440" bIns="45720" anchor="ctr" anchorCtr="0"/>
          <a:lstStyle/>
          <a:p>
            <a:pPr lvl="0"/>
            <a:endParaRPr lang="zh-CN" altLang="zh-CN" dirty="0"/>
          </a:p>
        </p:txBody>
      </p:sp>
      <p:sp>
        <p:nvSpPr>
          <p:cNvPr id="3379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p:sp>
      <p:sp>
        <p:nvSpPr>
          <p:cNvPr id="3584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358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3789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p:sp>
      <p:sp>
        <p:nvSpPr>
          <p:cNvPr id="3993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3994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p:sp>
      <p:sp>
        <p:nvSpPr>
          <p:cNvPr id="4198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419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440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p:sp>
      <p:sp>
        <p:nvSpPr>
          <p:cNvPr id="4608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4608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p:sp>
      <p:sp>
        <p:nvSpPr>
          <p:cNvPr id="4813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481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p:sp>
      <p:sp>
        <p:nvSpPr>
          <p:cNvPr id="5017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501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p:sp>
      <p:sp>
        <p:nvSpPr>
          <p:cNvPr id="5222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522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p:sp>
      <p:sp>
        <p:nvSpPr>
          <p:cNvPr id="6246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624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p:sp>
      <p:sp>
        <p:nvSpPr>
          <p:cNvPr id="6451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645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p:sp>
      <p:sp>
        <p:nvSpPr>
          <p:cNvPr id="6656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665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686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p:sp>
      <p:sp>
        <p:nvSpPr>
          <p:cNvPr id="7065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706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p:sp>
      <p:sp>
        <p:nvSpPr>
          <p:cNvPr id="7577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757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p:sp>
      <p:sp>
        <p:nvSpPr>
          <p:cNvPr id="8704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8704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p:sp>
      <p:sp>
        <p:nvSpPr>
          <p:cNvPr id="9011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901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p:sp>
      <p:sp>
        <p:nvSpPr>
          <p:cNvPr id="9318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9318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p:sp>
      <p:sp>
        <p:nvSpPr>
          <p:cNvPr id="9523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9523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34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p:sp>
      <p:sp>
        <p:nvSpPr>
          <p:cNvPr id="10547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54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p:sp>
      <p:sp>
        <p:nvSpPr>
          <p:cNvPr id="10752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75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p:sp>
      <p:sp>
        <p:nvSpPr>
          <p:cNvPr id="10957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095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p:sp>
      <p:sp>
        <p:nvSpPr>
          <p:cNvPr id="11161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116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p:sp>
      <p:sp>
        <p:nvSpPr>
          <p:cNvPr id="11366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136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p:sp>
      <p:sp>
        <p:nvSpPr>
          <p:cNvPr id="12493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2493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p:sp>
      <p:sp>
        <p:nvSpPr>
          <p:cNvPr id="12697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2698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p:sp>
      <p:sp>
        <p:nvSpPr>
          <p:cNvPr id="12902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2902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p:sp>
      <p:sp>
        <p:nvSpPr>
          <p:cNvPr id="13107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3107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p:sp>
      <p:sp>
        <p:nvSpPr>
          <p:cNvPr id="13312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3312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p:sp>
      <p:sp>
        <p:nvSpPr>
          <p:cNvPr id="13517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3517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p:sp>
      <p:sp>
        <p:nvSpPr>
          <p:cNvPr id="13721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3722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p:sp>
      <p:sp>
        <p:nvSpPr>
          <p:cNvPr id="13926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3926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p:sp>
      <p:sp>
        <p:nvSpPr>
          <p:cNvPr id="14131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4131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p:sp>
      <p:sp>
        <p:nvSpPr>
          <p:cNvPr id="14336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4336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p:sp>
      <p:sp>
        <p:nvSpPr>
          <p:cNvPr id="145411"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45412"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p:sp>
      <p:sp>
        <p:nvSpPr>
          <p:cNvPr id="147459"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47460"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p:sp>
      <p:sp>
        <p:nvSpPr>
          <p:cNvPr id="149507"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49508"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p:sp>
      <p:sp>
        <p:nvSpPr>
          <p:cNvPr id="151555"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51556"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p:sp>
      <p:sp>
        <p:nvSpPr>
          <p:cNvPr id="153603" name="备注占位符 2"/>
          <p:cNvSpPr>
            <a:spLocks noGrp="1"/>
          </p:cNvSpPr>
          <p:nvPr>
            <p:ph type="body" idx="1"/>
          </p:nvPr>
        </p:nvSpPr>
        <p:spPr/>
        <p:txBody>
          <a:bodyPr wrap="square" lIns="91440" tIns="45720" rIns="91440" bIns="45720" anchor="ctr" anchorCtr="0"/>
          <a:lstStyle/>
          <a:p>
            <a:pPr lvl="0"/>
            <a:endParaRPr lang="zh-CN" altLang="en-US" dirty="0"/>
          </a:p>
        </p:txBody>
      </p:sp>
      <p:sp>
        <p:nvSpPr>
          <p:cNvPr id="153604" name="灯片编号占位符 3"/>
          <p:cNvSpPr txBox="1">
            <a:spLocks noGrp="1"/>
          </p:cNvSpPr>
          <p:nvPr>
            <p:ph type="sldNum" sz="quarter"/>
          </p:nvPr>
        </p:nvSpPr>
        <p:spPr>
          <a:xfrm>
            <a:off x="3870325" y="9477375"/>
            <a:ext cx="2962275" cy="500063"/>
          </a:xfrm>
          <a:prstGeom prst="rect">
            <a:avLst/>
          </a:prstGeom>
          <a:noFill/>
          <a:ln w="9525">
            <a:noFill/>
          </a:ln>
        </p:spPr>
        <p:txBody>
          <a:bodyPr anchor="b" anchorCtr="0"/>
          <a:lstStyle/>
          <a:p>
            <a:pPr lvl="0" algn="r"/>
            <a:fld id="{9A0DB2DC-4C9A-4742-B13C-FB6460FD3503}" type="slidenum">
              <a:rPr lang="zh-CN" altLang="en-US" sz="1200" dirty="0"/>
            </a:fld>
            <a:endParaRPr lang="zh-CN" altLang="en-US" sz="1200"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9766"/>
            <a:ext cx="2057400" cy="467558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9766"/>
            <a:ext cx="6019800" cy="467558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30161"/>
            <a:ext cx="8229600" cy="729704"/>
          </a:xfrm>
        </p:spPr>
        <p:txBody>
          <a:bodyPr/>
          <a:lstStyle>
            <a:lvl1pPr>
              <a:defRPr sz="3600" baseline="0">
                <a:latin typeface="Arial" panose="020B0604020202020204" pitchFamily="34" charset="0"/>
                <a:ea typeface="宋体" panose="02010600030101010101" pitchFamily="2" charset="-122"/>
              </a:defRPr>
            </a:lvl1pPr>
          </a:lstStyle>
          <a:p>
            <a:r>
              <a:rPr lang="en-US" altLang="zh-CN" dirty="0"/>
              <a:t>pinyin</a:t>
            </a:r>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baseline="0">
                <a:latin typeface="Arial" panose="020B0604020202020204" pitchFamily="34" charset="0"/>
                <a:ea typeface="宋体" panose="02010600030101010101" pitchFamily="2" charset="-122"/>
              </a:defRPr>
            </a:lvl1pPr>
            <a:lvl2pPr>
              <a:defRPr baseline="0">
                <a:latin typeface="Arial" panose="020B0604020202020204" pitchFamily="34" charset="0"/>
                <a:ea typeface="宋体" panose="02010600030101010101" pitchFamily="2" charset="-122"/>
              </a:defRPr>
            </a:lvl2pPr>
            <a:lvl3pPr marL="1143000" indent="-228600">
              <a:buFont typeface="Wingdings" panose="05000000000000000000" pitchFamily="2" charset="2"/>
              <a:buChar char="l"/>
              <a:defRPr sz="2200" baseline="0">
                <a:latin typeface="Arial" panose="020B0604020202020204" pitchFamily="34" charset="0"/>
                <a:ea typeface="宋体" panose="02010600030101010101" pitchFamily="2" charset="-122"/>
              </a:defRPr>
            </a:lvl3pPr>
            <a:lvl4pPr>
              <a:defRPr baseline="0">
                <a:latin typeface="Arial" panose="020B0604020202020204" pitchFamily="34" charset="0"/>
                <a:ea typeface="宋体" panose="02010600030101010101" pitchFamily="2" charset="-122"/>
              </a:defRPr>
            </a:lvl4pPr>
            <a:lvl5pPr>
              <a:defRPr sz="1800" baseline="0">
                <a:latin typeface="Arial" panose="020B0604020202020204" pitchFamily="34" charset="0"/>
                <a:ea typeface="宋体" panose="02010600030101010101" pitchFamily="2"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457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4648200" y="1004888"/>
            <a:ext cx="4038600" cy="364093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aseline="0">
                <a:latin typeface="Arial" panose="020B0604020202020204" pitchFamily="34" charset="0"/>
                <a:ea typeface="宋体" panose="02010600030101010101" pitchFamily="2" charset="-122"/>
              </a:defRPr>
            </a:lvl1pPr>
          </a:lstStyle>
          <a:p>
            <a:r>
              <a:rPr lang="en-US" altLang="zh-CN" dirty="0"/>
              <a:t>pin</a:t>
            </a:r>
            <a:r>
              <a:rPr lang="zh-CN" altLang="en-US" dirty="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Pct val="100000"/>
              <a:buFont typeface="Wingdings" panose="05000000000000000000" pitchFamily="2" charset="2"/>
              <a:buNone/>
              <a:defRPr/>
            </a:pPr>
            <a:endParaRPr kumimoji="0" lang="zh-CN" altLang="en-US" sz="3200" b="1"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noFill/>
        <a:effectLst/>
      </p:bgPr>
    </p:bg>
    <p:spTree>
      <p:nvGrpSpPr>
        <p:cNvPr id="1" name=""/>
        <p:cNvGrpSpPr/>
        <p:nvPr/>
      </p:nvGrpSpPr>
      <p:grpSpPr>
        <a:xfrm>
          <a:off x="0" y="0"/>
          <a:ext cx="0" cy="0"/>
          <a:chOff x="0" y="0"/>
          <a:chExt cx="0" cy="0"/>
        </a:xfrm>
      </p:grpSpPr>
      <p:sp>
        <p:nvSpPr>
          <p:cNvPr id="1029" name="Rectangle 2"/>
          <p:cNvSpPr>
            <a:spLocks noGrp="1"/>
          </p:cNvSpPr>
          <p:nvPr>
            <p:ph type="title"/>
          </p:nvPr>
        </p:nvSpPr>
        <p:spPr>
          <a:xfrm>
            <a:off x="457200" y="-30162"/>
            <a:ext cx="8229600" cy="854075"/>
          </a:xfrm>
          <a:prstGeom prst="rect">
            <a:avLst/>
          </a:prstGeom>
          <a:noFill/>
          <a:ln w="9525">
            <a:noFill/>
          </a:ln>
        </p:spPr>
        <p:txBody>
          <a:bodyPr anchor="ctr" anchorCtr="0"/>
          <a:lstStyle/>
          <a:p>
            <a:pPr lvl="0"/>
            <a:r>
              <a:rPr lang="zh-CN" altLang="zh-CN" dirty="0"/>
              <a:t>单击此处编辑母版标题样式</a:t>
            </a:r>
            <a:endParaRPr lang="zh-CN" altLang="zh-CN" dirty="0"/>
          </a:p>
        </p:txBody>
      </p:sp>
      <p:sp>
        <p:nvSpPr>
          <p:cNvPr id="1030" name="Rectangle 3"/>
          <p:cNvSpPr>
            <a:spLocks noGrp="1"/>
          </p:cNvSpPr>
          <p:nvPr>
            <p:ph type="body" idx="1"/>
          </p:nvPr>
        </p:nvSpPr>
        <p:spPr>
          <a:xfrm>
            <a:off x="457200" y="1004888"/>
            <a:ext cx="8229600" cy="3641725"/>
          </a:xfrm>
          <a:prstGeom prst="rect">
            <a:avLst/>
          </a:prstGeom>
          <a:noFill/>
          <a:ln w="9525">
            <a:noFill/>
          </a:ln>
        </p:spPr>
        <p:txBody>
          <a:bodyPr/>
          <a:lstStyle/>
          <a:p>
            <a:pPr lvl="0"/>
            <a:r>
              <a:rPr lang="zh-CN" altLang="zh-CN" dirty="0"/>
              <a:t>单击此处编辑母版文本样式</a:t>
            </a:r>
            <a:endParaRPr lang="zh-CN" altLang="zh-CN" dirty="0"/>
          </a:p>
          <a:p>
            <a:pPr lvl="1"/>
            <a:r>
              <a:rPr lang="zh-CN" altLang="zh-CN" dirty="0"/>
              <a:t>第二级</a:t>
            </a:r>
            <a:endParaRPr lang="zh-CN" altLang="zh-CN" dirty="0"/>
          </a:p>
          <a:p>
            <a:pPr lvl="2"/>
            <a:r>
              <a:rPr lang="zh-CN" altLang="zh-CN" dirty="0"/>
              <a:t>第三级</a:t>
            </a:r>
            <a:endParaRPr lang="zh-CN" altLang="zh-CN" dirty="0"/>
          </a:p>
          <a:p>
            <a:pPr lvl="3"/>
            <a:r>
              <a:rPr lang="zh-CN" altLang="zh-CN" dirty="0"/>
              <a:t>第四级</a:t>
            </a:r>
            <a:endParaRPr lang="zh-CN" altLang="zh-CN" dirty="0"/>
          </a:p>
          <a:p>
            <a:pPr lvl="4"/>
            <a:r>
              <a:rPr lang="zh-CN" altLang="zh-CN" dirty="0"/>
              <a:t>第五级</a:t>
            </a:r>
            <a:endParaRPr lang="zh-CN" altLang="zh-CN" dirty="0"/>
          </a:p>
        </p:txBody>
      </p:sp>
      <p:sp>
        <p:nvSpPr>
          <p:cNvPr id="2" name="WordArt 8"/>
          <p:cNvSpPr/>
          <p:nvPr userDrawn="1"/>
        </p:nvSpPr>
        <p:spPr>
          <a:xfrm rot="20636009">
            <a:off x="1169854" y="1515066"/>
            <a:ext cx="6220337" cy="2315756"/>
          </a:xfrm>
          <a:prstGeom prst="rect">
            <a:avLst/>
          </a:prstGeom>
        </p:spPr>
        <p:txBody>
          <a:bodyPr wrap="none" fromWordArt="1">
            <a:prstTxWarp prst="textPlain">
              <a:avLst>
                <a:gd name="adj" fmla="val 51328"/>
              </a:avLst>
            </a:prstTxWarp>
            <a:normAutofit/>
          </a:bodyPr>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中国人民大学信息学院</a:t>
            </a: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a:p>
            <a:pPr marL="0" marR="0" indent="0" algn="ctr" defTabSz="914400" rtl="0" eaLnBrk="0" fontAlgn="base" latinLnBrk="0" hangingPunct="0">
              <a:lnSpc>
                <a:spcPct val="100000"/>
              </a:lnSpc>
              <a:spcBef>
                <a:spcPct val="0"/>
              </a:spcBef>
              <a:spcAft>
                <a:spcPct val="0"/>
              </a:spcAft>
              <a:buClrTx/>
              <a:buSzTx/>
              <a:buFontTx/>
              <a:buNone/>
            </a:pPr>
            <a:r>
              <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rPr>
              <a:t>数据库系统概论</a:t>
            </a:r>
            <a:endParaRPr kumimoji="0" lang="zh-CN" altLang="en-US" sz="3600" b="0" i="0" u="none" strike="noStrike" kern="1200" cap="none" spc="0" normalizeH="0" baseline="0" noProof="1">
              <a:ln w="9525" cap="flat" cmpd="sng">
                <a:solidFill>
                  <a:schemeClr val="bg1">
                    <a:alpha val="50000"/>
                  </a:schemeClr>
                </a:solidFill>
                <a:prstDash val="solid"/>
                <a:headEnd type="none" w="med" len="med"/>
                <a:tailEnd type="none" w="med" len="med"/>
              </a:ln>
              <a:noFill/>
              <a:latin typeface="华文琥珀" panose="02010800040101010101" charset="-122"/>
              <a:ea typeface="华文琥珀" panose="02010800040101010101"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000" b="1">
          <a:solidFill>
            <a:schemeClr val="bg1"/>
          </a:solidFill>
          <a:latin typeface="+mj-lt"/>
          <a:ea typeface="+mj-ea"/>
          <a:cs typeface="+mj-cs"/>
        </a:defRPr>
      </a:lvl1pPr>
      <a:lvl2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000" b="1">
          <a:solidFill>
            <a:schemeClr val="bg1"/>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000" b="1">
          <a:solidFill>
            <a:schemeClr val="bg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vl6pPr marL="25146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4" Type="http://schemas.openxmlformats.org/officeDocument/2006/relationships/notesSlide" Target="../notesSlides/notesSlide179.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143000" y="841772"/>
            <a:ext cx="6858000" cy="1790700"/>
          </a:xfrm>
        </p:spPr>
        <p:txBody>
          <a:bodyPr/>
          <a:lstStyle/>
          <a:p>
            <a:endParaRPr lang="zh-CN" altLang="en-US"/>
          </a:p>
        </p:txBody>
      </p:sp>
      <p:sp>
        <p:nvSpPr>
          <p:cNvPr id="5" name="副标题 2"/>
          <p:cNvSpPr>
            <a:spLocks noGrp="1"/>
          </p:cNvSpPr>
          <p:nvPr>
            <p:ph type="subTitle" idx="1"/>
          </p:nvPr>
        </p:nvSpPr>
        <p:spPr>
          <a:xfrm>
            <a:off x="1143000" y="2701528"/>
            <a:ext cx="6858000" cy="1241822"/>
          </a:xfrm>
        </p:spPr>
        <p:txBody>
          <a:bodyPr/>
          <a:lstStyle/>
          <a:p>
            <a:endParaRPr lang="zh-CN" altLang="en-US"/>
          </a:p>
        </p:txBody>
      </p:sp>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bright="-13000"/>
                    </a14:imgEffect>
                    <a14:imgEffect>
                      <a14:colorTemperature colorTemp="5050"/>
                    </a14:imgEffect>
                    <a14:imgEffect>
                      <a14:saturation sat="150000"/>
                    </a14:imgEffect>
                  </a14:imgLayer>
                </a14:imgProps>
              </a:ext>
              <a:ext uri="{28A0092B-C50C-407E-A947-70E740481C1C}">
                <a14:useLocalDpi xmlns:a14="http://schemas.microsoft.com/office/drawing/2010/main" val="0"/>
              </a:ext>
            </a:extLst>
          </a:blip>
          <a:stretch>
            <a:fillRect/>
          </a:stretch>
        </p:blipFill>
        <p:spPr>
          <a:xfrm>
            <a:off x="0" y="5732"/>
            <a:ext cx="9385063" cy="5143500"/>
          </a:xfrm>
          <a:prstGeom prst="rect">
            <a:avLst/>
          </a:prstGeom>
          <a:effectLst>
            <a:glow>
              <a:schemeClr val="accent1">
                <a:alpha val="40000"/>
              </a:schemeClr>
            </a:glow>
            <a:softEdge rad="0"/>
          </a:effectLst>
        </p:spPr>
      </p:pic>
      <p:sp>
        <p:nvSpPr>
          <p:cNvPr id="7" name="文本框 6"/>
          <p:cNvSpPr txBox="1"/>
          <p:nvPr/>
        </p:nvSpPr>
        <p:spPr>
          <a:xfrm>
            <a:off x="461711" y="1674674"/>
            <a:ext cx="8220575" cy="646331"/>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en-US" altLang="zh-CN" sz="3600" b="1" dirty="0">
                <a:solidFill>
                  <a:schemeClr val="bg1"/>
                </a:solidFill>
                <a:latin typeface="Times New Roman" panose="02020603050405020304" pitchFamily="18" charset="0"/>
                <a:sym typeface="宋体" panose="02010600030101010101" pitchFamily="2" charset="-122"/>
              </a:rPr>
              <a:t>Introduction to Database Systems</a:t>
            </a:r>
            <a:r>
              <a:rPr lang="zh-CN" altLang="en-US" sz="3600" b="1" dirty="0">
                <a:latin typeface="黑体" panose="02010609060101010101" pitchFamily="49" charset="-122"/>
                <a:ea typeface="黑体" panose="02010609060101010101" pitchFamily="49" charset="-122"/>
                <a:sym typeface="宋体" panose="02010600030101010101" pitchFamily="2" charset="-122"/>
              </a:rPr>
              <a:t> </a:t>
            </a:r>
            <a:endParaRPr lang="en-US" altLang="zh-CN" sz="3600" b="1" dirty="0">
              <a:solidFill>
                <a:schemeClr val="bg1"/>
              </a:solidFill>
              <a:latin typeface="Times New Roman" panose="02020603050405020304" pitchFamily="18" charset="0"/>
              <a:sym typeface="宋体" panose="02010600030101010101" pitchFamily="2" charset="-122"/>
            </a:endParaRPr>
          </a:p>
        </p:txBody>
      </p:sp>
      <p:sp>
        <p:nvSpPr>
          <p:cNvPr id="10" name="矩形 9"/>
          <p:cNvSpPr/>
          <p:nvPr/>
        </p:nvSpPr>
        <p:spPr>
          <a:xfrm rot="18900000">
            <a:off x="4465168" y="2399978"/>
            <a:ext cx="213665" cy="213663"/>
          </a:xfrm>
          <a:prstGeom prst="rect">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5" name="组合 14"/>
          <p:cNvGrpSpPr/>
          <p:nvPr/>
        </p:nvGrpSpPr>
        <p:grpSpPr>
          <a:xfrm>
            <a:off x="1800225" y="2517744"/>
            <a:ext cx="5543550" cy="274344"/>
            <a:chOff x="2400300" y="3894867"/>
            <a:chExt cx="7391400" cy="365792"/>
          </a:xfrm>
        </p:grpSpPr>
        <p:cxnSp>
          <p:nvCxnSpPr>
            <p:cNvPr id="8" name="直接连接符 7"/>
            <p:cNvCxnSpPr/>
            <p:nvPr/>
          </p:nvCxnSpPr>
          <p:spPr>
            <a:xfrm>
              <a:off x="2400300"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422934" y="3910260"/>
              <a:ext cx="3368766" cy="0"/>
            </a:xfrm>
            <a:prstGeom prst="line">
              <a:avLst/>
            </a:prstGeom>
            <a:ln w="19050">
              <a:solidFill>
                <a:schemeClr val="bg1"/>
              </a:solidFill>
            </a:ln>
            <a:scene3d>
              <a:camera prst="orthographicFront"/>
              <a:lightRig rig="threePt" dir="t"/>
            </a:scene3d>
            <a:sp3d contourW="12700">
              <a:bevelB/>
              <a:contourClr>
                <a:schemeClr val="bg1"/>
              </a:contourClr>
            </a:sp3d>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3"/>
            <a:srcRect t="50000"/>
            <a:stretch>
              <a:fillRect/>
            </a:stretch>
          </p:blipFill>
          <p:spPr>
            <a:xfrm>
              <a:off x="5730208" y="3894867"/>
              <a:ext cx="731583" cy="365792"/>
            </a:xfrm>
            <a:custGeom>
              <a:avLst/>
              <a:gdLst>
                <a:gd name="connsiteX0" fmla="*/ 0 w 731583"/>
                <a:gd name="connsiteY0" fmla="*/ 0 h 365792"/>
                <a:gd name="connsiteX1" fmla="*/ 731583 w 731583"/>
                <a:gd name="connsiteY1" fmla="*/ 0 h 365792"/>
                <a:gd name="connsiteX2" fmla="*/ 731583 w 731583"/>
                <a:gd name="connsiteY2" fmla="*/ 365792 h 365792"/>
                <a:gd name="connsiteX3" fmla="*/ 0 w 731583"/>
                <a:gd name="connsiteY3" fmla="*/ 365792 h 365792"/>
              </a:gdLst>
              <a:ahLst/>
              <a:cxnLst>
                <a:cxn ang="0">
                  <a:pos x="connsiteX0" y="connsiteY0"/>
                </a:cxn>
                <a:cxn ang="0">
                  <a:pos x="connsiteX1" y="connsiteY1"/>
                </a:cxn>
                <a:cxn ang="0">
                  <a:pos x="connsiteX2" y="connsiteY2"/>
                </a:cxn>
                <a:cxn ang="0">
                  <a:pos x="connsiteX3" y="connsiteY3"/>
                </a:cxn>
              </a:cxnLst>
              <a:rect l="l" t="t" r="r" b="b"/>
              <a:pathLst>
                <a:path w="731583" h="365792">
                  <a:moveTo>
                    <a:pt x="0" y="0"/>
                  </a:moveTo>
                  <a:lnTo>
                    <a:pt x="731583" y="0"/>
                  </a:lnTo>
                  <a:lnTo>
                    <a:pt x="731583" y="365792"/>
                  </a:lnTo>
                  <a:lnTo>
                    <a:pt x="0" y="365792"/>
                  </a:lnTo>
                  <a:close/>
                </a:path>
              </a:pathLst>
            </a:custGeom>
          </p:spPr>
        </p:pic>
      </p:grpSp>
      <p:sp>
        <p:nvSpPr>
          <p:cNvPr id="14" name="文本框 13"/>
          <p:cNvSpPr txBox="1"/>
          <p:nvPr/>
        </p:nvSpPr>
        <p:spPr>
          <a:xfrm>
            <a:off x="1066363" y="784564"/>
            <a:ext cx="6709109" cy="854080"/>
          </a:xfrm>
          <a:prstGeom prst="rect">
            <a:avLst/>
          </a:prstGeom>
          <a:noFill/>
        </p:spPr>
        <p:txBody>
          <a:bodyPr wrap="square" rtlCol="0">
            <a:spAutoFit/>
            <a:scene3d>
              <a:camera prst="orthographicFront"/>
              <a:lightRig rig="threePt" dir="t"/>
            </a:scene3d>
            <a:sp3d extrusionH="57150">
              <a:bevelT w="38100" h="38100"/>
              <a:bevelB w="38100" h="38100"/>
            </a:sp3d>
          </a:bodyPr>
          <a:lstStyle/>
          <a:p>
            <a:pPr algn="ctr">
              <a:buFont typeface="Arial" panose="020B0604020202020204" pitchFamily="34" charset="0"/>
            </a:pPr>
            <a:r>
              <a:rPr lang="zh-CN" altLang="en-US" sz="4950" b="1" dirty="0">
                <a:solidFill>
                  <a:schemeClr val="bg1"/>
                </a:solidFill>
                <a:latin typeface="黑体" panose="02010609060101010101" pitchFamily="49" charset="-122"/>
                <a:ea typeface="黑体" panose="02010609060101010101" pitchFamily="49" charset="-122"/>
                <a:sym typeface="宋体" panose="02010600030101010101" pitchFamily="2" charset="-122"/>
              </a:rPr>
              <a:t>数据库系统概论</a:t>
            </a:r>
            <a:endParaRPr lang="en-US" altLang="zh-CN" sz="4950" b="1" dirty="0">
              <a:solidFill>
                <a:schemeClr val="bg1"/>
              </a:solidFill>
              <a:latin typeface="黑体" panose="02010609060101010101" pitchFamily="49" charset="-122"/>
              <a:ea typeface="黑体" panose="02010609060101010101" pitchFamily="49" charset="-122"/>
              <a:sym typeface="宋体" panose="02010600030101010101" pitchFamily="2" charset="-122"/>
            </a:endParaRPr>
          </a:p>
        </p:txBody>
      </p:sp>
      <p:sp>
        <p:nvSpPr>
          <p:cNvPr id="16" name="矩形 7"/>
          <p:cNvSpPr/>
          <p:nvPr/>
        </p:nvSpPr>
        <p:spPr>
          <a:xfrm>
            <a:off x="575466" y="3111175"/>
            <a:ext cx="7993063" cy="830263"/>
          </a:xfrm>
          <a:prstGeom prst="rect">
            <a:avLst/>
          </a:prstGeom>
          <a:noFill/>
          <a:ln w="9525">
            <a:noFill/>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lgn="ctr" eaLnBrk="1" hangingPunct="1">
              <a:spcBef>
                <a:spcPct val="0"/>
              </a:spcBef>
              <a:buSzTx/>
              <a:buFont typeface="Arial" panose="020B0604020202020204" pitchFamily="34" charset="0"/>
              <a:buNone/>
            </a:pPr>
            <a:r>
              <a:rPr lang="zh-CN" altLang="en-US" sz="4800" dirty="0">
                <a:solidFill>
                  <a:schemeClr val="bg1"/>
                </a:solidFill>
                <a:latin typeface="黑体" panose="02010609060101010101" pitchFamily="49" charset="-122"/>
                <a:ea typeface="黑体" panose="02010609060101010101" pitchFamily="49" charset="-122"/>
              </a:rPr>
              <a:t>第</a:t>
            </a:r>
            <a:r>
              <a:rPr lang="en-US" altLang="zh-CN" sz="4800" dirty="0">
                <a:solidFill>
                  <a:schemeClr val="bg1"/>
                </a:solidFill>
                <a:latin typeface="黑体" panose="02010609060101010101" pitchFamily="49" charset="-122"/>
                <a:ea typeface="黑体" panose="02010609060101010101" pitchFamily="49" charset="-122"/>
              </a:rPr>
              <a:t>9</a:t>
            </a:r>
            <a:r>
              <a:rPr lang="zh-CN" altLang="en-US" sz="4800" dirty="0">
                <a:solidFill>
                  <a:schemeClr val="bg1"/>
                </a:solidFill>
                <a:latin typeface="黑体" panose="02010609060101010101" pitchFamily="49" charset="-122"/>
                <a:ea typeface="黑体" panose="02010609060101010101" pitchFamily="49" charset="-122"/>
              </a:rPr>
              <a:t>章  关系数据库存储管理</a:t>
            </a:r>
            <a:endParaRPr lang="zh-CN" altLang="en-US" sz="4800" dirty="0">
              <a:solidFill>
                <a:schemeClr val="bg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a:xfrm>
            <a:off x="457200" y="-28575"/>
            <a:ext cx="8229600" cy="854075"/>
          </a:xfrm>
        </p:spPr>
        <p:txBody>
          <a:bodyPr vert="horz" wrap="square" lIns="91440" tIns="45720" rIns="91440" bIns="45720" anchor="ctr" anchorCtr="0"/>
          <a:lstStyle/>
          <a:p>
            <a:r>
              <a:rPr lang="zh-CN" altLang="en-US" dirty="0">
                <a:solidFill>
                  <a:schemeClr val="accent6"/>
                </a:solidFill>
              </a:rPr>
              <a:t>数据库的逻辑组织</a:t>
            </a:r>
            <a:endParaRPr lang="zh-CN" altLang="en-US" dirty="0">
              <a:solidFill>
                <a:schemeClr val="accent6"/>
              </a:solidFill>
            </a:endParaRPr>
          </a:p>
        </p:txBody>
      </p:sp>
      <p:sp>
        <p:nvSpPr>
          <p:cNvPr id="12291" name="内容占位符 3"/>
          <p:cNvSpPr>
            <a:spLocks noGrp="1"/>
          </p:cNvSpPr>
          <p:nvPr>
            <p:ph idx="1"/>
          </p:nvPr>
        </p:nvSpPr>
        <p:spPr/>
        <p:txBody>
          <a:bodyPr vert="horz" wrap="square" lIns="91440" tIns="45720" rIns="91440" bIns="45720" anchor="t" anchorCtr="0"/>
          <a:lstStyle/>
          <a:p>
            <a:endParaRPr lang="zh-CN" altLang="en-US" dirty="0"/>
          </a:p>
        </p:txBody>
      </p:sp>
      <p:sp>
        <p:nvSpPr>
          <p:cNvPr id="12293" name="文本框 6"/>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fld id="{9A0DB2DC-4C9A-4742-B13C-FB6460FD3503}" type="slidenum">
              <a:rPr lang="zh-CN" altLang="en-US" sz="1200" b="0" dirty="0">
                <a:solidFill>
                  <a:schemeClr val="bg1"/>
                </a:solidFill>
              </a:rPr>
            </a:fld>
            <a:endParaRPr lang="zh-CN" altLang="en-US" sz="1200" b="0" dirty="0">
              <a:solidFill>
                <a:schemeClr val="bg1"/>
              </a:solidFill>
            </a:endParaRPr>
          </a:p>
        </p:txBody>
      </p:sp>
      <p:sp>
        <p:nvSpPr>
          <p:cNvPr id="12294" name="文本框 10"/>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fld>
            <a:endParaRPr lang="zh-CN" altLang="en-US" sz="1200" b="0" dirty="0">
              <a:solidFill>
                <a:schemeClr val="bg1"/>
              </a:solidFill>
            </a:endParaRPr>
          </a:p>
        </p:txBody>
      </p:sp>
      <p:sp>
        <p:nvSpPr>
          <p:cNvPr id="12295" name="文本框 17"/>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fld id="{9A0DB2DC-4C9A-4742-B13C-FB6460FD3503}" type="slidenum">
              <a:rPr lang="zh-CN" altLang="en-US" sz="1200" b="0" dirty="0">
                <a:solidFill>
                  <a:schemeClr val="bg1"/>
                </a:solidFill>
              </a:rPr>
            </a:fld>
            <a:endParaRPr lang="zh-CN" altLang="en-US" sz="1200" b="0" dirty="0">
              <a:solidFill>
                <a:schemeClr val="bg1"/>
              </a:solidFill>
            </a:endParaRPr>
          </a:p>
        </p:txBody>
      </p:sp>
      <p:pic>
        <p:nvPicPr>
          <p:cNvPr id="5" name="图片 4"/>
          <p:cNvPicPr>
            <a:picLocks noChangeAspect="1"/>
          </p:cNvPicPr>
          <p:nvPr/>
        </p:nvPicPr>
        <p:blipFill>
          <a:blip r:embed="rId1"/>
          <a:stretch>
            <a:fillRect/>
          </a:stretch>
        </p:blipFill>
        <p:spPr>
          <a:xfrm>
            <a:off x="179070" y="825500"/>
            <a:ext cx="8424545" cy="3768090"/>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灯片编号占位符 5"/>
          <p:cNvSpPr txBox="1">
            <a:spLocks noGrp="1"/>
          </p:cNvSpPr>
          <p:nvPr>
            <p:ph type="sldNum" sz="quarter"/>
          </p:nvPr>
        </p:nvSpPr>
        <p:spPr>
          <a:xfrm>
            <a:off x="0" y="0"/>
            <a:ext cx="61156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54627"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latin typeface="+mj-lt"/>
              </a:rPr>
              <a:t>9.2.2</a:t>
            </a:r>
            <a:r>
              <a:rPr lang="zh-CN" altLang="en-US" dirty="0">
                <a:solidFill>
                  <a:schemeClr val="accent6"/>
                </a:solidFill>
                <a:latin typeface="Times New Roman" panose="02020603050405020304" pitchFamily="18" charset="0"/>
              </a:rPr>
              <a:t> 辅助索引</a:t>
            </a:r>
            <a:endParaRPr lang="zh-CN" altLang="en-US" dirty="0">
              <a:solidFill>
                <a:schemeClr val="accent6"/>
              </a:solidFill>
              <a:latin typeface="Times New Roman" panose="02020603050405020304" pitchFamily="18" charset="0"/>
            </a:endParaRPr>
          </a:p>
        </p:txBody>
      </p:sp>
      <p:sp>
        <p:nvSpPr>
          <p:cNvPr id="154628"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FF0000"/>
                </a:solidFill>
              </a:rPr>
              <a:t>9.2.2</a:t>
            </a:r>
            <a:r>
              <a:rPr lang="zh-CN" altLang="en-US" dirty="0">
                <a:solidFill>
                  <a:srgbClr val="FF0000"/>
                </a:solidFill>
              </a:rPr>
              <a:t> 辅助索引</a:t>
            </a:r>
            <a:endParaRPr lang="en-US" altLang="zh-CN" dirty="0">
              <a:solidFill>
                <a:srgbClr val="FF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9.2.2</a:t>
            </a:r>
            <a:r>
              <a:rPr lang="zh-CN" altLang="en-US" dirty="0">
                <a:solidFill>
                  <a:schemeClr val="accent6"/>
                </a:solidFill>
                <a:latin typeface="Times New Roman" panose="02020603050405020304" pitchFamily="18" charset="0"/>
              </a:rPr>
              <a:t> 辅助索引</a:t>
            </a:r>
            <a:endParaRPr lang="zh-CN" altLang="en-US" dirty="0">
              <a:solidFill>
                <a:schemeClr val="accent6"/>
              </a:solidFill>
              <a:latin typeface="Times New Roman" panose="02020603050405020304" pitchFamily="18" charset="0"/>
            </a:endParaRPr>
          </a:p>
        </p:txBody>
      </p:sp>
      <p:sp>
        <p:nvSpPr>
          <p:cNvPr id="155651" name="内容占位符 2"/>
          <p:cNvSpPr>
            <a:spLocks noGrp="1"/>
          </p:cNvSpPr>
          <p:nvPr>
            <p:ph idx="1"/>
          </p:nvPr>
        </p:nvSpPr>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建立在表的非排序属性上的索引</a:t>
            </a:r>
            <a:endParaRPr lang="en-US" altLang="zh-CN" dirty="0"/>
          </a:p>
          <a:p>
            <a:pPr lvl="1"/>
            <a:endParaRPr lang="en-US" altLang="zh-CN" dirty="0"/>
          </a:p>
          <a:p>
            <a:pPr lvl="1"/>
            <a:r>
              <a:rPr lang="zh-CN" altLang="en-US" dirty="0"/>
              <a:t>一个表最多只能建立一个主索引，但可以在不同属性上建立多个辅助索引</a:t>
            </a:r>
            <a:endParaRPr lang="en-US" altLang="zh-CN" dirty="0"/>
          </a:p>
          <a:p>
            <a:pPr lvl="2"/>
            <a:endParaRPr lang="en-US" altLang="zh-CN" dirty="0"/>
          </a:p>
          <a:p>
            <a:pPr lvl="1"/>
            <a:r>
              <a:rPr lang="zh-CN" altLang="en-US" dirty="0"/>
              <a:t>辅助索引必须是稠密索引</a:t>
            </a:r>
            <a:endParaRPr lang="en-US" altLang="zh-CN" dirty="0"/>
          </a:p>
          <a:p>
            <a:pPr lvl="1"/>
            <a:endParaRPr lang="zh-CN" altLang="en-US" dirty="0"/>
          </a:p>
        </p:txBody>
      </p:sp>
      <p:sp>
        <p:nvSpPr>
          <p:cNvPr id="155652"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9.2.2</a:t>
            </a:r>
            <a:r>
              <a:rPr lang="zh-CN" altLang="en-US" dirty="0">
                <a:solidFill>
                  <a:schemeClr val="accent6"/>
                </a:solidFill>
                <a:latin typeface="+mj-lt"/>
              </a:rPr>
              <a:t> </a:t>
            </a:r>
            <a:r>
              <a:rPr lang="zh-CN" altLang="en-US" dirty="0">
                <a:solidFill>
                  <a:schemeClr val="accent6"/>
                </a:solidFill>
                <a:latin typeface="Times New Roman" panose="02020603050405020304" pitchFamily="18" charset="0"/>
              </a:rPr>
              <a:t>辅助索引</a:t>
            </a:r>
            <a:endParaRPr lang="zh-CN" altLang="en-US" dirty="0">
              <a:solidFill>
                <a:schemeClr val="accent6"/>
              </a:solidFill>
              <a:latin typeface="Times New Roman" panose="02020603050405020304" pitchFamily="18" charset="0"/>
            </a:endParaRPr>
          </a:p>
        </p:txBody>
      </p:sp>
      <p:sp>
        <p:nvSpPr>
          <p:cNvPr id="157699" name="内容占位符 2"/>
          <p:cNvSpPr>
            <a:spLocks noGrp="1"/>
          </p:cNvSpPr>
          <p:nvPr>
            <p:ph idx="1"/>
          </p:nvPr>
        </p:nvSpPr>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建立在表的非排序属性上的索引</a:t>
            </a:r>
            <a:endParaRPr lang="en-US" altLang="zh-CN" dirty="0"/>
          </a:p>
          <a:p>
            <a:pPr lvl="1"/>
            <a:endParaRPr lang="en-US" altLang="zh-CN" dirty="0"/>
          </a:p>
          <a:p>
            <a:pPr lvl="1"/>
            <a:r>
              <a:rPr lang="zh-CN" altLang="en-US" dirty="0"/>
              <a:t>一个表最多只能建立一个主索引，但可以在不同属性上建立多个辅助索引</a:t>
            </a:r>
            <a:endParaRPr lang="en-US" altLang="zh-CN" dirty="0"/>
          </a:p>
          <a:p>
            <a:pPr lvl="2"/>
            <a:r>
              <a:rPr lang="zh-CN" altLang="en-US" dirty="0">
                <a:solidFill>
                  <a:srgbClr val="FF0000"/>
                </a:solidFill>
              </a:rPr>
              <a:t>只能按一个（组）属性排序</a:t>
            </a:r>
            <a:endParaRPr lang="en-US" altLang="zh-CN" dirty="0">
              <a:solidFill>
                <a:srgbClr val="FF0000"/>
              </a:solidFill>
            </a:endParaRPr>
          </a:p>
          <a:p>
            <a:pPr lvl="1"/>
            <a:r>
              <a:rPr lang="zh-CN" altLang="en-US" dirty="0"/>
              <a:t>辅助索引必须是稠密索引</a:t>
            </a:r>
            <a:endParaRPr lang="en-US" altLang="zh-CN" dirty="0"/>
          </a:p>
          <a:p>
            <a:pPr lvl="2">
              <a:buNone/>
            </a:pPr>
            <a:endParaRPr lang="zh-CN" altLang="en-US" dirty="0"/>
          </a:p>
        </p:txBody>
      </p:sp>
      <p:sp>
        <p:nvSpPr>
          <p:cNvPr id="157700" name="文本框 4"/>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a:xfrm>
            <a:off x="455613" y="1"/>
            <a:ext cx="8229600" cy="627534"/>
          </a:xfrm>
        </p:spPr>
        <p:txBody>
          <a:bodyPr vert="horz" wrap="square" lIns="91440" tIns="45720" rIns="91440" bIns="45720" anchor="ctr" anchorCtr="0"/>
          <a:lstStyle/>
          <a:p>
            <a:r>
              <a:rPr lang="en-US" altLang="zh-CN" dirty="0">
                <a:solidFill>
                  <a:schemeClr val="accent6"/>
                </a:solidFill>
                <a:latin typeface="+mj-lt"/>
              </a:rPr>
              <a:t>9.2.2</a:t>
            </a:r>
            <a:r>
              <a:rPr lang="zh-CN" altLang="en-US" dirty="0">
                <a:solidFill>
                  <a:schemeClr val="accent6"/>
                </a:solidFill>
                <a:latin typeface="+mj-lt"/>
              </a:rPr>
              <a:t> </a:t>
            </a:r>
            <a:r>
              <a:rPr lang="zh-CN" altLang="en-US" dirty="0">
                <a:solidFill>
                  <a:schemeClr val="accent6"/>
                </a:solidFill>
                <a:latin typeface="Times New Roman" panose="02020603050405020304" pitchFamily="18" charset="0"/>
              </a:rPr>
              <a:t>辅助索引</a:t>
            </a:r>
            <a:endParaRPr lang="zh-CN" altLang="en-US" dirty="0">
              <a:solidFill>
                <a:schemeClr val="accent6"/>
              </a:solidFill>
              <a:latin typeface="Times New Roman" panose="02020603050405020304" pitchFamily="18" charset="0"/>
            </a:endParaRPr>
          </a:p>
        </p:txBody>
      </p:sp>
      <p:sp>
        <p:nvSpPr>
          <p:cNvPr id="159747" name="内容占位符 2"/>
          <p:cNvSpPr>
            <a:spLocks noGrp="1"/>
          </p:cNvSpPr>
          <p:nvPr>
            <p:ph idx="1"/>
          </p:nvPr>
        </p:nvSpPr>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建立在表的非排序属性上的索引</a:t>
            </a:r>
            <a:endParaRPr lang="en-US" altLang="zh-CN" dirty="0"/>
          </a:p>
          <a:p>
            <a:pPr lvl="1"/>
            <a:endParaRPr lang="en-US" altLang="zh-CN" dirty="0"/>
          </a:p>
          <a:p>
            <a:pPr lvl="1"/>
            <a:r>
              <a:rPr lang="zh-CN" altLang="en-US" dirty="0"/>
              <a:t>一个表最多只能建立一个主索引，但可以在不同属性上建立多个辅助索引</a:t>
            </a:r>
            <a:endParaRPr lang="en-US" altLang="zh-CN" dirty="0"/>
          </a:p>
          <a:p>
            <a:pPr lvl="2"/>
            <a:r>
              <a:rPr lang="zh-CN" altLang="en-US" dirty="0">
                <a:solidFill>
                  <a:srgbClr val="FF0000"/>
                </a:solidFill>
              </a:rPr>
              <a:t>只能按一个（组）属性排序</a:t>
            </a:r>
            <a:endParaRPr lang="en-US" altLang="zh-CN" dirty="0">
              <a:solidFill>
                <a:srgbClr val="FF0000"/>
              </a:solidFill>
            </a:endParaRPr>
          </a:p>
          <a:p>
            <a:pPr lvl="1"/>
            <a:r>
              <a:rPr lang="zh-CN" altLang="en-US" dirty="0"/>
              <a:t>辅助索引必须是稠密索引</a:t>
            </a:r>
            <a:endParaRPr lang="en-US" altLang="zh-CN" dirty="0"/>
          </a:p>
          <a:p>
            <a:pPr lvl="2"/>
            <a:r>
              <a:rPr lang="zh-CN" altLang="en-US" dirty="0">
                <a:solidFill>
                  <a:srgbClr val="FF0000"/>
                </a:solidFill>
              </a:rPr>
              <a:t>辅助索引是建立在无序属性上的</a:t>
            </a:r>
            <a:endParaRPr lang="en-US" altLang="zh-CN" dirty="0">
              <a:solidFill>
                <a:srgbClr val="FF0000"/>
              </a:solidFill>
            </a:endParaRPr>
          </a:p>
        </p:txBody>
      </p:sp>
      <p:sp>
        <p:nvSpPr>
          <p:cNvPr id="159748"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9.2.2</a:t>
            </a:r>
            <a:r>
              <a:rPr lang="zh-CN" altLang="en-US" dirty="0">
                <a:solidFill>
                  <a:schemeClr val="accent6"/>
                </a:solidFill>
                <a:latin typeface="Times New Roman" panose="02020603050405020304" pitchFamily="18" charset="0"/>
              </a:rPr>
              <a:t> 辅助索引</a:t>
            </a:r>
            <a:endParaRPr lang="zh-CN" altLang="en-US" dirty="0">
              <a:solidFill>
                <a:schemeClr val="accent6"/>
              </a:solidFill>
              <a:latin typeface="Times New Roman" panose="02020603050405020304" pitchFamily="18" charset="0"/>
            </a:endParaRPr>
          </a:p>
        </p:txBody>
      </p:sp>
      <p:sp>
        <p:nvSpPr>
          <p:cNvPr id="161795" name="内容占位符 2"/>
          <p:cNvSpPr>
            <a:spLocks noGrp="1"/>
          </p:cNvSpPr>
          <p:nvPr>
            <p:ph idx="1"/>
          </p:nvPr>
        </p:nvSpPr>
        <p:spPr>
          <a:xfrm>
            <a:off x="457200" y="1004888"/>
            <a:ext cx="8229600" cy="3643312"/>
          </a:xfrm>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例：</a:t>
            </a:r>
            <a:endParaRPr lang="en-US" altLang="zh-CN" dirty="0">
              <a:solidFill>
                <a:srgbClr val="FF0000"/>
              </a:solidFill>
            </a:endParaRPr>
          </a:p>
        </p:txBody>
      </p:sp>
      <p:pic>
        <p:nvPicPr>
          <p:cNvPr id="161796" name="图片 3"/>
          <p:cNvPicPr>
            <a:picLocks noChangeAspect="1"/>
          </p:cNvPicPr>
          <p:nvPr/>
        </p:nvPicPr>
        <p:blipFill>
          <a:blip r:embed="rId1"/>
          <a:stretch>
            <a:fillRect/>
          </a:stretch>
        </p:blipFill>
        <p:spPr>
          <a:xfrm>
            <a:off x="1835150" y="1643063"/>
            <a:ext cx="5994400" cy="3186112"/>
          </a:xfrm>
          <a:prstGeom prst="rect">
            <a:avLst/>
          </a:prstGeom>
          <a:noFill/>
          <a:ln w="9525">
            <a:noFill/>
          </a:ln>
        </p:spPr>
      </p:pic>
      <p:sp>
        <p:nvSpPr>
          <p:cNvPr id="161797"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9.2.2</a:t>
            </a:r>
            <a:r>
              <a:rPr lang="zh-CN" altLang="en-US" dirty="0">
                <a:solidFill>
                  <a:schemeClr val="accent6"/>
                </a:solidFill>
                <a:latin typeface="Times New Roman" panose="02020603050405020304" pitchFamily="18" charset="0"/>
              </a:rPr>
              <a:t> 辅助索引</a:t>
            </a:r>
            <a:endParaRPr lang="zh-CN" altLang="en-US" dirty="0">
              <a:solidFill>
                <a:schemeClr val="accent6"/>
              </a:solidFill>
              <a:latin typeface="Times New Roman" panose="02020603050405020304" pitchFamily="18" charset="0"/>
            </a:endParaRPr>
          </a:p>
        </p:txBody>
      </p:sp>
      <p:sp>
        <p:nvSpPr>
          <p:cNvPr id="163843" name="内容占位符 2"/>
          <p:cNvSpPr>
            <a:spLocks noGrp="1"/>
          </p:cNvSpPr>
          <p:nvPr>
            <p:ph idx="1"/>
          </p:nvPr>
        </p:nvSpPr>
        <p:spPr>
          <a:xfrm>
            <a:off x="457200" y="1004888"/>
            <a:ext cx="8229600" cy="3643312"/>
          </a:xfrm>
        </p:spPr>
        <p:txBody>
          <a:bodyPr vert="horz" wrap="square" lIns="91440" tIns="45720" rIns="91440" bIns="45720" anchor="t" anchorCtr="0"/>
          <a:lstStyle/>
          <a:p>
            <a:pPr lvl="1"/>
            <a:r>
              <a:rPr lang="zh-CN" altLang="en-US" dirty="0"/>
              <a:t>辅助索引的属性往往会取重复值，去掉可减小索引大小与查找开销：</a:t>
            </a:r>
            <a:endParaRPr lang="en-US" altLang="zh-CN" dirty="0">
              <a:solidFill>
                <a:srgbClr val="FF0000"/>
              </a:solidFill>
            </a:endParaRPr>
          </a:p>
        </p:txBody>
      </p:sp>
      <p:grpSp>
        <p:nvGrpSpPr>
          <p:cNvPr id="163844" name="组合 13"/>
          <p:cNvGrpSpPr/>
          <p:nvPr/>
        </p:nvGrpSpPr>
        <p:grpSpPr>
          <a:xfrm>
            <a:off x="488950" y="1779588"/>
            <a:ext cx="6989763" cy="2995612"/>
            <a:chOff x="489609" y="1779662"/>
            <a:chExt cx="6989566" cy="2995395"/>
          </a:xfrm>
        </p:grpSpPr>
        <p:pic>
          <p:nvPicPr>
            <p:cNvPr id="163846" name="图片 3"/>
            <p:cNvPicPr>
              <a:picLocks noChangeAspect="1"/>
            </p:cNvPicPr>
            <p:nvPr/>
          </p:nvPicPr>
          <p:blipFill>
            <a:blip r:embed="rId1"/>
            <a:stretch>
              <a:fillRect/>
            </a:stretch>
          </p:blipFill>
          <p:spPr>
            <a:xfrm>
              <a:off x="1845175" y="1779662"/>
              <a:ext cx="5634000" cy="2995395"/>
            </a:xfrm>
            <a:prstGeom prst="rect">
              <a:avLst/>
            </a:prstGeom>
            <a:noFill/>
            <a:ln w="9525">
              <a:noFill/>
            </a:ln>
          </p:spPr>
        </p:pic>
        <p:sp>
          <p:nvSpPr>
            <p:cNvPr id="163847" name="矩形 4"/>
            <p:cNvSpPr/>
            <p:nvPr/>
          </p:nvSpPr>
          <p:spPr>
            <a:xfrm>
              <a:off x="1763688" y="1779662"/>
              <a:ext cx="1296144" cy="1008112"/>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63848" name="肘形连接符 6"/>
            <p:cNvCxnSpPr>
              <a:stCxn id="163847" idx="1"/>
              <a:endCxn id="163849" idx="0"/>
            </p:cNvCxnSpPr>
            <p:nvPr/>
          </p:nvCxnSpPr>
          <p:spPr>
            <a:xfrm rot="-10800000" flipV="1">
              <a:off x="928192" y="2283718"/>
              <a:ext cx="835497" cy="864096"/>
            </a:xfrm>
            <a:prstGeom prst="bentConnector2">
              <a:avLst/>
            </a:prstGeom>
            <a:ln w="9525" cap="flat" cmpd="sng">
              <a:solidFill>
                <a:srgbClr val="FF0000"/>
              </a:solidFill>
              <a:prstDash val="solid"/>
              <a:round/>
              <a:headEnd type="none" w="med" len="med"/>
              <a:tailEnd type="triangle" w="med" len="med"/>
            </a:ln>
          </p:spPr>
        </p:cxnSp>
        <p:sp>
          <p:nvSpPr>
            <p:cNvPr id="163849" name="文本框 7"/>
            <p:cNvSpPr txBox="1"/>
            <p:nvPr/>
          </p:nvSpPr>
          <p:spPr>
            <a:xfrm>
              <a:off x="489609" y="3147814"/>
              <a:ext cx="877163" cy="369332"/>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重复值</a:t>
              </a:r>
              <a:endParaRPr lang="zh-CN" altLang="en-US" sz="1800" dirty="0"/>
            </a:p>
          </p:txBody>
        </p:sp>
      </p:grpSp>
      <p:sp>
        <p:nvSpPr>
          <p:cNvPr id="163845" name="文本框 9"/>
          <p:cNvSpPr txBox="1"/>
          <p:nvPr/>
        </p:nvSpPr>
        <p:spPr>
          <a:xfrm>
            <a:off x="0" y="0"/>
            <a:ext cx="61156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9.2.2</a:t>
            </a:r>
            <a:r>
              <a:rPr lang="zh-CN" altLang="en-US" dirty="0">
                <a:solidFill>
                  <a:schemeClr val="accent6"/>
                </a:solidFill>
                <a:latin typeface="Times New Roman" panose="02020603050405020304" pitchFamily="18" charset="0"/>
              </a:rPr>
              <a:t> 辅助索引</a:t>
            </a:r>
            <a:endParaRPr lang="zh-CN" altLang="en-US" dirty="0">
              <a:solidFill>
                <a:schemeClr val="accent6"/>
              </a:solidFill>
              <a:latin typeface="Times New Roman" panose="02020603050405020304" pitchFamily="18" charset="0"/>
            </a:endParaRPr>
          </a:p>
        </p:txBody>
      </p:sp>
      <p:sp>
        <p:nvSpPr>
          <p:cNvPr id="165891" name="内容占位符 2"/>
          <p:cNvSpPr>
            <a:spLocks noGrp="1"/>
          </p:cNvSpPr>
          <p:nvPr>
            <p:ph idx="1"/>
          </p:nvPr>
        </p:nvSpPr>
        <p:spPr>
          <a:xfrm>
            <a:off x="279676" y="740679"/>
            <a:ext cx="8540796" cy="3643312"/>
          </a:xfrm>
        </p:spPr>
        <p:txBody>
          <a:bodyPr vert="horz" wrap="square" lIns="91440" tIns="45720" rIns="91440" bIns="45720" anchor="t" anchorCtr="0"/>
          <a:lstStyle/>
          <a:p>
            <a:pPr lvl="1"/>
            <a:r>
              <a:rPr lang="zh-CN" altLang="en-US" dirty="0"/>
              <a:t>引入指针桶去除重复索引项</a:t>
            </a:r>
            <a:endParaRPr lang="en-US" altLang="zh-CN" dirty="0"/>
          </a:p>
          <a:p>
            <a:pPr lvl="2"/>
            <a:r>
              <a:rPr lang="zh-CN" altLang="en-US" dirty="0">
                <a:solidFill>
                  <a:schemeClr val="tx2"/>
                </a:solidFill>
              </a:rPr>
              <a:t>索引项指针</a:t>
            </a:r>
            <a:r>
              <a:rPr lang="en-US" altLang="zh-CN" dirty="0">
                <a:solidFill>
                  <a:schemeClr val="tx2"/>
                </a:solidFill>
              </a:rPr>
              <a:t>----</a:t>
            </a:r>
            <a:r>
              <a:rPr lang="zh-CN" altLang="en-US" dirty="0">
                <a:solidFill>
                  <a:schemeClr val="tx2"/>
                </a:solidFill>
              </a:rPr>
              <a:t>指针桶相应位置</a:t>
            </a:r>
            <a:r>
              <a:rPr lang="en-US" altLang="zh-CN" dirty="0">
                <a:solidFill>
                  <a:schemeClr val="tx2"/>
                </a:solidFill>
              </a:rPr>
              <a:t>----</a:t>
            </a:r>
            <a:r>
              <a:rPr lang="zh-CN" altLang="en-US" dirty="0">
                <a:solidFill>
                  <a:schemeClr val="tx2"/>
                </a:solidFill>
              </a:rPr>
              <a:t>相应的元组</a:t>
            </a:r>
            <a:endParaRPr lang="en-US" altLang="zh-CN" dirty="0">
              <a:solidFill>
                <a:schemeClr val="tx2"/>
              </a:solidFill>
            </a:endParaRPr>
          </a:p>
          <a:p>
            <a:pPr lvl="2"/>
            <a:r>
              <a:rPr lang="zh-CN" altLang="en-US" dirty="0">
                <a:solidFill>
                  <a:schemeClr val="tx2"/>
                </a:solidFill>
              </a:rPr>
              <a:t>例：假设一个物理块放 </a:t>
            </a:r>
            <a:r>
              <a:rPr lang="en-US" altLang="zh-CN" dirty="0">
                <a:solidFill>
                  <a:schemeClr val="tx2"/>
                </a:solidFill>
              </a:rPr>
              <a:t>6</a:t>
            </a:r>
            <a:r>
              <a:rPr lang="zh-CN" altLang="en-US" dirty="0">
                <a:solidFill>
                  <a:schemeClr val="tx2"/>
                </a:solidFill>
              </a:rPr>
              <a:t>个索引项，</a:t>
            </a:r>
            <a:r>
              <a:rPr lang="en-US" altLang="zh-CN" dirty="0">
                <a:solidFill>
                  <a:schemeClr val="tx2"/>
                </a:solidFill>
              </a:rPr>
              <a:t>16</a:t>
            </a:r>
            <a:r>
              <a:rPr lang="zh-CN" altLang="en-US" dirty="0">
                <a:solidFill>
                  <a:schemeClr val="tx2"/>
                </a:solidFill>
              </a:rPr>
              <a:t>个指针桶，</a:t>
            </a:r>
            <a:r>
              <a:rPr lang="en-US" altLang="zh-CN" dirty="0">
                <a:solidFill>
                  <a:schemeClr val="tx2"/>
                </a:solidFill>
              </a:rPr>
              <a:t>2</a:t>
            </a:r>
            <a:r>
              <a:rPr lang="zh-CN" altLang="en-US" dirty="0">
                <a:solidFill>
                  <a:schemeClr val="tx2"/>
                </a:solidFill>
              </a:rPr>
              <a:t>条元组</a:t>
            </a:r>
            <a:endParaRPr lang="en-US" altLang="zh-CN" dirty="0">
              <a:solidFill>
                <a:schemeClr val="tx2"/>
              </a:solidFill>
            </a:endParaRPr>
          </a:p>
        </p:txBody>
      </p:sp>
      <p:pic>
        <p:nvPicPr>
          <p:cNvPr id="165892" name="图片 8"/>
          <p:cNvPicPr>
            <a:picLocks noChangeAspect="1"/>
          </p:cNvPicPr>
          <p:nvPr/>
        </p:nvPicPr>
        <p:blipFill>
          <a:blip r:embed="rId1"/>
          <a:stretch>
            <a:fillRect/>
          </a:stretch>
        </p:blipFill>
        <p:spPr>
          <a:xfrm>
            <a:off x="2178050" y="2181225"/>
            <a:ext cx="4914900" cy="2622550"/>
          </a:xfrm>
          <a:prstGeom prst="rect">
            <a:avLst/>
          </a:prstGeom>
          <a:noFill/>
          <a:ln w="9525">
            <a:noFill/>
          </a:ln>
        </p:spPr>
      </p:pic>
      <p:sp>
        <p:nvSpPr>
          <p:cNvPr id="165893" name="文本框 5"/>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9.2.2</a:t>
            </a:r>
            <a:r>
              <a:rPr lang="zh-CN" altLang="en-US" dirty="0">
                <a:solidFill>
                  <a:schemeClr val="accent6"/>
                </a:solidFill>
                <a:latin typeface="Times New Roman" panose="02020603050405020304" pitchFamily="18" charset="0"/>
              </a:rPr>
              <a:t> 辅助索引</a:t>
            </a:r>
            <a:endParaRPr lang="zh-CN" altLang="en-US" dirty="0">
              <a:solidFill>
                <a:schemeClr val="accent6"/>
              </a:solidFill>
              <a:latin typeface="Times New Roman" panose="02020603050405020304" pitchFamily="18" charset="0"/>
            </a:endParaRPr>
          </a:p>
        </p:txBody>
      </p:sp>
      <p:sp>
        <p:nvSpPr>
          <p:cNvPr id="167939" name="内容占位符 2"/>
          <p:cNvSpPr>
            <a:spLocks noGrp="1"/>
          </p:cNvSpPr>
          <p:nvPr>
            <p:ph idx="1"/>
          </p:nvPr>
        </p:nvSpPr>
        <p:spPr/>
        <p:txBody>
          <a:bodyPr vert="horz" wrap="square" lIns="91440" tIns="45720" rIns="91440" bIns="45720" anchor="t" anchorCtr="0"/>
          <a:lstStyle/>
          <a:p>
            <a:r>
              <a:rPr lang="zh-CN" altLang="en-US" dirty="0"/>
              <a:t>辅助索引（</a:t>
            </a:r>
            <a:r>
              <a:rPr lang="en-US" altLang="zh-CN" dirty="0"/>
              <a:t>Secondary</a:t>
            </a:r>
            <a:r>
              <a:rPr lang="zh-CN" altLang="en-US" dirty="0"/>
              <a:t> </a:t>
            </a:r>
            <a:r>
              <a:rPr lang="en-US" altLang="zh-CN" dirty="0"/>
              <a:t>Index</a:t>
            </a:r>
            <a:r>
              <a:rPr lang="zh-CN" altLang="en-US" dirty="0"/>
              <a:t>）</a:t>
            </a:r>
            <a:endParaRPr lang="en-US" altLang="zh-CN" dirty="0"/>
          </a:p>
          <a:p>
            <a:pPr lvl="1"/>
            <a:r>
              <a:rPr lang="zh-CN" altLang="en-US" dirty="0"/>
              <a:t>当在关系表上建立了多个辅助索引时，可以利用指针桶回答涉及多个属性的查询</a:t>
            </a:r>
            <a:endParaRPr lang="en-US" altLang="zh-CN" dirty="0"/>
          </a:p>
          <a:p>
            <a:pPr lvl="1"/>
            <a:r>
              <a:rPr lang="zh-CN" altLang="en-US" dirty="0"/>
              <a:t>例：</a:t>
            </a:r>
            <a:endParaRPr lang="en-US" altLang="zh-CN" dirty="0"/>
          </a:p>
          <a:p>
            <a:pPr lvl="1"/>
            <a:endParaRPr lang="en-US" altLang="zh-CN" dirty="0"/>
          </a:p>
          <a:p>
            <a:pPr lvl="1"/>
            <a:endParaRPr lang="en-US" altLang="zh-CN" dirty="0"/>
          </a:p>
          <a:p>
            <a:pPr lvl="2"/>
            <a:r>
              <a:rPr lang="zh-CN" altLang="en-US" dirty="0"/>
              <a:t>找出满足</a:t>
            </a:r>
            <a:r>
              <a:rPr lang="en-US" altLang="zh-CN" dirty="0"/>
              <a:t>Smajor=‘</a:t>
            </a:r>
            <a:r>
              <a:rPr lang="zh-CN" altLang="en-US" dirty="0"/>
              <a:t>计算机科学与技术</a:t>
            </a:r>
            <a:r>
              <a:rPr lang="en-US" altLang="zh-CN" dirty="0"/>
              <a:t>’</a:t>
            </a:r>
            <a:r>
              <a:rPr lang="zh-CN" altLang="en-US" dirty="0"/>
              <a:t>的指针组</a:t>
            </a:r>
            <a:r>
              <a:rPr lang="en-US" altLang="zh-CN" dirty="0"/>
              <a:t> </a:t>
            </a:r>
            <a:endParaRPr lang="en-US" altLang="zh-CN" dirty="0"/>
          </a:p>
          <a:p>
            <a:pPr lvl="2"/>
            <a:r>
              <a:rPr lang="zh-CN" altLang="en-US" dirty="0"/>
              <a:t>找出满足 </a:t>
            </a:r>
            <a:r>
              <a:rPr lang="en-US" altLang="zh-CN" dirty="0"/>
              <a:t>Sbirthdate=‘2002-1-1’ </a:t>
            </a:r>
            <a:r>
              <a:rPr lang="zh-CN" altLang="en-US" dirty="0"/>
              <a:t>的指针组</a:t>
            </a:r>
            <a:endParaRPr lang="en-US" altLang="zh-CN" dirty="0"/>
          </a:p>
          <a:p>
            <a:pPr lvl="2"/>
            <a:r>
              <a:rPr lang="zh-CN" altLang="en-US" dirty="0"/>
              <a:t>两个指针组求交集</a:t>
            </a:r>
            <a:endParaRPr lang="en-US" altLang="zh-CN" dirty="0"/>
          </a:p>
        </p:txBody>
      </p:sp>
      <p:sp>
        <p:nvSpPr>
          <p:cNvPr id="167940" name="文本框 3"/>
          <p:cNvSpPr txBox="1"/>
          <p:nvPr/>
        </p:nvSpPr>
        <p:spPr>
          <a:xfrm>
            <a:off x="2124075" y="2535238"/>
            <a:ext cx="4012637" cy="92333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a:t>
            </a:r>
            <a:r>
              <a:rPr lang="zh-CN" altLang="en-US" sz="1800" dirty="0"/>
              <a:t> </a:t>
            </a:r>
            <a:r>
              <a:rPr lang="en-US" altLang="zh-CN" sz="1800" dirty="0"/>
              <a:t>FROM Student</a:t>
            </a:r>
            <a:endParaRPr lang="zh-CN" altLang="zh-CN" sz="1800" dirty="0"/>
          </a:p>
          <a:p>
            <a:pPr marL="0" lvl="0" indent="0">
              <a:spcBef>
                <a:spcPct val="0"/>
              </a:spcBef>
              <a:buSzTx/>
              <a:buFontTx/>
              <a:buNone/>
            </a:pPr>
            <a:r>
              <a:rPr lang="en-US" altLang="zh-CN" sz="1800" dirty="0"/>
              <a:t>WHERE Smajor=’</a:t>
            </a:r>
            <a:r>
              <a:rPr lang="zh-CN" altLang="zh-CN" sz="1800" dirty="0"/>
              <a:t>计算机科学与技术</a:t>
            </a:r>
            <a:r>
              <a:rPr lang="en-US" altLang="zh-CN" sz="1800" dirty="0"/>
              <a:t>’</a:t>
            </a:r>
            <a:endParaRPr lang="zh-CN" altLang="zh-CN" sz="1800" dirty="0"/>
          </a:p>
          <a:p>
            <a:pPr marL="0" lvl="0" indent="0">
              <a:spcBef>
                <a:spcPct val="0"/>
              </a:spcBef>
              <a:buSzTx/>
              <a:buFontTx/>
              <a:buNone/>
            </a:pPr>
            <a:r>
              <a:rPr lang="en-US" altLang="zh-CN" sz="1800" dirty="0"/>
              <a:t>AND Sbirthdate=’2002-1-1’;</a:t>
            </a:r>
            <a:r>
              <a:rPr lang="zh-CN" altLang="zh-CN" sz="1800" dirty="0"/>
              <a:t> </a:t>
            </a:r>
            <a:endParaRPr lang="zh-CN" altLang="en-US" sz="1800" dirty="0"/>
          </a:p>
        </p:txBody>
      </p:sp>
      <p:sp>
        <p:nvSpPr>
          <p:cNvPr id="167941"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9.2.2</a:t>
            </a:r>
            <a:r>
              <a:rPr lang="zh-CN" altLang="en-US" dirty="0">
                <a:solidFill>
                  <a:schemeClr val="accent6"/>
                </a:solidFill>
                <a:latin typeface="Times New Roman" panose="02020603050405020304" pitchFamily="18" charset="0"/>
              </a:rPr>
              <a:t> 辅助索引</a:t>
            </a:r>
            <a:endParaRPr lang="zh-CN" altLang="en-US" dirty="0">
              <a:solidFill>
                <a:schemeClr val="accent6"/>
              </a:solidFill>
              <a:latin typeface="Times New Roman" panose="02020603050405020304" pitchFamily="18" charset="0"/>
            </a:endParaRPr>
          </a:p>
        </p:txBody>
      </p:sp>
      <p:pic>
        <p:nvPicPr>
          <p:cNvPr id="169987" name="图片 8"/>
          <p:cNvPicPr>
            <a:picLocks noChangeAspect="1"/>
          </p:cNvPicPr>
          <p:nvPr/>
        </p:nvPicPr>
        <p:blipFill>
          <a:blip r:embed="rId1"/>
          <a:stretch>
            <a:fillRect/>
          </a:stretch>
        </p:blipFill>
        <p:spPr>
          <a:xfrm>
            <a:off x="1674813" y="1347788"/>
            <a:ext cx="5992812" cy="3198812"/>
          </a:xfrm>
          <a:prstGeom prst="rect">
            <a:avLst/>
          </a:prstGeom>
          <a:noFill/>
          <a:ln w="9525">
            <a:noFill/>
          </a:ln>
        </p:spPr>
      </p:pic>
      <p:sp>
        <p:nvSpPr>
          <p:cNvPr id="169988" name="矩形 3"/>
          <p:cNvSpPr/>
          <p:nvPr/>
        </p:nvSpPr>
        <p:spPr>
          <a:xfrm>
            <a:off x="2339975" y="3148013"/>
            <a:ext cx="914400" cy="91440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sp>
        <p:nvSpPr>
          <p:cNvPr id="169989" name="矩形 4"/>
          <p:cNvSpPr/>
          <p:nvPr/>
        </p:nvSpPr>
        <p:spPr>
          <a:xfrm>
            <a:off x="3203575" y="1347788"/>
            <a:ext cx="288925" cy="136842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69990" name="肘形连接符 6"/>
          <p:cNvCxnSpPr>
            <a:stCxn id="169989" idx="0"/>
            <a:endCxn id="169991" idx="0"/>
          </p:cNvCxnSpPr>
          <p:nvPr/>
        </p:nvCxnSpPr>
        <p:spPr>
          <a:xfrm rot="-5400000" flipH="1" flipV="1">
            <a:off x="1817688" y="357188"/>
            <a:ext cx="539750" cy="2520950"/>
          </a:xfrm>
          <a:prstGeom prst="bentConnector3">
            <a:avLst>
              <a:gd name="adj1" fmla="val -42375"/>
            </a:avLst>
          </a:prstGeom>
          <a:ln w="9525" cap="flat" cmpd="sng">
            <a:solidFill>
              <a:srgbClr val="FF0000"/>
            </a:solidFill>
            <a:prstDash val="solid"/>
            <a:round/>
            <a:headEnd type="none" w="med" len="med"/>
            <a:tailEnd type="triangle" w="med" len="med"/>
          </a:ln>
        </p:spPr>
      </p:cxnSp>
      <p:sp>
        <p:nvSpPr>
          <p:cNvPr id="169991" name="文本框 9"/>
          <p:cNvSpPr txBox="1"/>
          <p:nvPr/>
        </p:nvSpPr>
        <p:spPr>
          <a:xfrm>
            <a:off x="34925" y="1887538"/>
            <a:ext cx="1584325" cy="922337"/>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a:t>
            </a:r>
            <a:r>
              <a:rPr lang="zh-CN" altLang="en-US" sz="1800" dirty="0"/>
              <a:t>计算机科学与技术</a:t>
            </a:r>
            <a:r>
              <a:rPr lang="en-US" altLang="zh-CN" sz="1800" dirty="0"/>
              <a:t>’</a:t>
            </a:r>
            <a:r>
              <a:rPr lang="zh-CN" altLang="en-US" sz="1800" dirty="0"/>
              <a:t>属性值对应指针桶</a:t>
            </a:r>
            <a:endParaRPr lang="zh-CN" altLang="en-US" sz="1800" dirty="0"/>
          </a:p>
        </p:txBody>
      </p:sp>
      <p:sp>
        <p:nvSpPr>
          <p:cNvPr id="169992" name="文本框 8"/>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内容占位符 2"/>
          <p:cNvSpPr txBox="1"/>
          <p:nvPr/>
        </p:nvSpPr>
        <p:spPr>
          <a:xfrm>
            <a:off x="107950" y="823913"/>
            <a:ext cx="8229600" cy="364331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742950" lvl="1" indent="-285750"/>
            <a:r>
              <a:rPr lang="en-US" altLang="zh-CN" dirty="0"/>
              <a:t>2002-1-1</a:t>
            </a:r>
            <a:r>
              <a:rPr lang="zh-CN" altLang="en-US" dirty="0"/>
              <a:t>指针桶为空</a:t>
            </a:r>
            <a:endParaRPr lang="en-US" altLang="zh-CN" dirty="0"/>
          </a:p>
          <a:p>
            <a:pPr marL="1143000" lvl="2" indent="-228600"/>
            <a:r>
              <a:rPr lang="zh-CN" altLang="en-US" dirty="0"/>
              <a:t>两个属性值指针桶交集为空，查询结果为空</a:t>
            </a:r>
            <a:endParaRPr lang="zh-CN" altLang="en-US" dirty="0"/>
          </a:p>
        </p:txBody>
      </p:sp>
      <p:sp>
        <p:nvSpPr>
          <p:cNvPr id="172035"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9.2.2</a:t>
            </a:r>
            <a:r>
              <a:rPr lang="zh-CN" altLang="en-US" dirty="0">
                <a:solidFill>
                  <a:schemeClr val="accent6"/>
                </a:solidFill>
                <a:latin typeface="Times New Roman" panose="02020603050405020304" pitchFamily="18" charset="0"/>
              </a:rPr>
              <a:t> 辅助索引</a:t>
            </a:r>
            <a:endParaRPr lang="zh-CN" altLang="en-US" dirty="0">
              <a:solidFill>
                <a:schemeClr val="accent6"/>
              </a:solidFill>
              <a:latin typeface="Times New Roman" panose="02020603050405020304" pitchFamily="18" charset="0"/>
            </a:endParaRPr>
          </a:p>
        </p:txBody>
      </p:sp>
      <p:pic>
        <p:nvPicPr>
          <p:cNvPr id="172036" name="内容占位符 4"/>
          <p:cNvPicPr>
            <a:picLocks noGrp="1" noChangeAspect="1"/>
          </p:cNvPicPr>
          <p:nvPr>
            <p:ph idx="1"/>
          </p:nvPr>
        </p:nvPicPr>
        <p:blipFill>
          <a:blip r:embed="rId1"/>
          <a:srcRect/>
          <a:stretch>
            <a:fillRect/>
          </a:stretch>
        </p:blipFill>
        <p:spPr>
          <a:xfrm>
            <a:off x="971550" y="1677988"/>
            <a:ext cx="5976938" cy="3159125"/>
          </a:xfrm>
        </p:spPr>
      </p:pic>
      <p:sp>
        <p:nvSpPr>
          <p:cNvPr id="172037" name="文本框 5"/>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txBox="1">
            <a:spLocks noGrp="1"/>
          </p:cNvSpPr>
          <p:nvPr>
            <p:ph type="sldNum" sz="quarter"/>
          </p:nvPr>
        </p:nvSpPr>
        <p:spPr>
          <a:xfrm>
            <a:off x="0" y="123478"/>
            <a:ext cx="395536" cy="36004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4339"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数据库的逻辑组织</a:t>
            </a:r>
            <a:endParaRPr lang="zh-CN" altLang="en-US" dirty="0">
              <a:solidFill>
                <a:schemeClr val="accent6"/>
              </a:solidFill>
              <a:latin typeface="Times New Roman" panose="02020603050405020304" pitchFamily="18" charset="0"/>
            </a:endParaRPr>
          </a:p>
        </p:txBody>
      </p:sp>
      <p:sp>
        <p:nvSpPr>
          <p:cNvPr id="14340"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表空间（</a:t>
            </a:r>
            <a:r>
              <a:rPr lang="en-US" altLang="zh-CN" dirty="0">
                <a:latin typeface="Times New Roman" panose="02020603050405020304" pitchFamily="18" charset="0"/>
              </a:rPr>
              <a:t>Tablespace</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磁盘上的一个或多个物理文件，一个物理文件只能属于一个表空间。</a:t>
            </a:r>
            <a:endParaRPr lang="en-US" altLang="zh-CN" dirty="0">
              <a:latin typeface="Times New Roman" panose="02020603050405020304" pitchFamily="18" charset="0"/>
            </a:endParaRPr>
          </a:p>
          <a:p>
            <a:pPr lvl="2" algn="just" eaLnBrk="1" hangingPunct="1"/>
            <a:r>
              <a:rPr lang="en-US" altLang="zh-CN" dirty="0">
                <a:latin typeface="Times New Roman" panose="02020603050405020304" pitchFamily="18" charset="0"/>
              </a:rPr>
              <a:t>e.g. </a:t>
            </a:r>
            <a:r>
              <a:rPr lang="zh-CN" altLang="en-US" dirty="0">
                <a:latin typeface="Times New Roman" panose="02020603050405020304" pitchFamily="18" charset="0"/>
              </a:rPr>
              <a:t>系统表空间、联机表空间、临时表空间</a:t>
            </a:r>
            <a:endParaRPr lang="en-US" altLang="zh-CN" dirty="0">
              <a:latin typeface="Times New Roman" panose="02020603050405020304" pitchFamily="18"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灯片编号占位符 5"/>
          <p:cNvSpPr txBox="1">
            <a:spLocks noGrp="1"/>
          </p:cNvSpPr>
          <p:nvPr>
            <p:ph type="sldNum" sz="quarter"/>
          </p:nvPr>
        </p:nvSpPr>
        <p:spPr>
          <a:xfrm>
            <a:off x="0" y="0"/>
            <a:ext cx="457200" cy="267494"/>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74083"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latin typeface="+mj-lt"/>
              </a:rPr>
              <a:t>9.2.3</a:t>
            </a:r>
            <a:r>
              <a:rPr lang="zh-CN" altLang="en-US" dirty="0">
                <a:solidFill>
                  <a:schemeClr val="accent6"/>
                </a:solidFill>
                <a:latin typeface="Times New Roman" panose="02020603050405020304" pitchFamily="18" charset="0"/>
              </a:rPr>
              <a:t> </a:t>
            </a:r>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a:t>
            </a:r>
            <a:endParaRPr lang="zh-CN" altLang="en-US" dirty="0">
              <a:solidFill>
                <a:schemeClr val="accent6"/>
              </a:solidFill>
              <a:latin typeface="Times New Roman" panose="02020603050405020304" pitchFamily="18" charset="0"/>
            </a:endParaRPr>
          </a:p>
        </p:txBody>
      </p:sp>
      <p:sp>
        <p:nvSpPr>
          <p:cNvPr id="174084"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FF0000"/>
                </a:solidFill>
              </a:rPr>
              <a:t>9.2.3</a:t>
            </a:r>
            <a:r>
              <a:rPr lang="zh-CN" altLang="en-US" dirty="0">
                <a:solidFill>
                  <a:srgbClr val="FF0000"/>
                </a:solidFill>
              </a:rPr>
              <a:t> </a:t>
            </a:r>
            <a:r>
              <a:rPr lang="en-US" altLang="zh-CN" dirty="0">
                <a:solidFill>
                  <a:srgbClr val="FF0000"/>
                </a:solidFill>
              </a:rPr>
              <a:t>B+</a:t>
            </a:r>
            <a:r>
              <a:rPr lang="zh-CN" altLang="en-US" dirty="0">
                <a:solidFill>
                  <a:srgbClr val="FF0000"/>
                </a:solidFill>
              </a:rPr>
              <a:t>树索引</a:t>
            </a:r>
            <a:endParaRPr lang="en-US" altLang="zh-CN" dirty="0">
              <a:solidFill>
                <a:srgbClr val="FF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9.2.3</a:t>
            </a:r>
            <a:r>
              <a:rPr lang="zh-CN" altLang="en-US" dirty="0">
                <a:solidFill>
                  <a:schemeClr val="accent6"/>
                </a:solidFill>
                <a:latin typeface="+mj-lt"/>
              </a:rPr>
              <a:t> </a:t>
            </a:r>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a:t>
            </a:r>
            <a:endParaRPr lang="zh-CN" altLang="en-US" dirty="0">
              <a:solidFill>
                <a:schemeClr val="accent6"/>
              </a:solidFill>
              <a:latin typeface="Times New Roman" panose="02020603050405020304" pitchFamily="18" charset="0"/>
            </a:endParaRPr>
          </a:p>
        </p:txBody>
      </p:sp>
      <p:sp>
        <p:nvSpPr>
          <p:cNvPr id="175107" name="内容占位符 2"/>
          <p:cNvSpPr>
            <a:spLocks noGrp="1"/>
          </p:cNvSpPr>
          <p:nvPr>
            <p:ph idx="1"/>
          </p:nvPr>
        </p:nvSpPr>
        <p:spPr>
          <a:xfrm>
            <a:off x="461256" y="843558"/>
            <a:ext cx="8229600" cy="3641725"/>
          </a:xfrm>
        </p:spPr>
        <p:txBody>
          <a:bodyPr vert="horz" wrap="square" lIns="91440" tIns="45720" rIns="91440" bIns="45720" anchor="t" anchorCtr="0"/>
          <a:lstStyle/>
          <a:p>
            <a:r>
              <a:rPr lang="zh-CN" altLang="en-US" dirty="0"/>
              <a:t>导语</a:t>
            </a:r>
            <a:endParaRPr lang="en-US" altLang="zh-CN" dirty="0"/>
          </a:p>
          <a:p>
            <a:pPr lvl="1"/>
            <a:r>
              <a:rPr lang="zh-CN" altLang="en-US" dirty="0"/>
              <a:t>稠密索引与稀疏索引</a:t>
            </a:r>
            <a:endParaRPr lang="en-US" altLang="zh-CN" dirty="0"/>
          </a:p>
          <a:p>
            <a:pPr lvl="2"/>
            <a:r>
              <a:rPr lang="zh-CN" altLang="en-US" dirty="0"/>
              <a:t>随着数据量增大</a:t>
            </a:r>
            <a:endParaRPr lang="en-US" altLang="zh-CN" dirty="0"/>
          </a:p>
          <a:p>
            <a:pPr lvl="3"/>
            <a:r>
              <a:rPr lang="zh-CN" altLang="en-US" dirty="0"/>
              <a:t>索引本身庞大，查找效率不能令人满意</a:t>
            </a:r>
            <a:endParaRPr lang="en-US" altLang="zh-CN" dirty="0"/>
          </a:p>
          <a:p>
            <a:pPr lvl="3"/>
            <a:r>
              <a:rPr lang="zh-CN" altLang="en-US" dirty="0"/>
              <a:t>按同一属性的不同值查找，时间效率可能相差大</a:t>
            </a:r>
            <a:endParaRPr lang="en-US" altLang="zh-CN" dirty="0"/>
          </a:p>
          <a:p>
            <a:pPr lvl="3"/>
            <a:r>
              <a:rPr lang="zh-CN" altLang="en-US" dirty="0"/>
              <a:t>为保持索引项和元组有序，维护代价高</a:t>
            </a:r>
            <a:endParaRPr lang="en-US" altLang="zh-CN" dirty="0"/>
          </a:p>
          <a:p>
            <a:pPr lvl="1"/>
            <a:r>
              <a:rPr lang="zh-CN" altLang="en-US" dirty="0"/>
              <a:t>多级索引</a:t>
            </a:r>
            <a:endParaRPr lang="en-US" altLang="zh-CN" dirty="0"/>
          </a:p>
          <a:p>
            <a:pPr lvl="2"/>
            <a:r>
              <a:rPr lang="zh-CN" altLang="en-US" dirty="0"/>
              <a:t>缓解前两个问题</a:t>
            </a:r>
            <a:endParaRPr lang="en-US" altLang="zh-CN" dirty="0"/>
          </a:p>
          <a:p>
            <a:pPr lvl="2"/>
            <a:r>
              <a:rPr lang="zh-CN" altLang="en-US" dirty="0"/>
              <a:t>加剧索引维护代价</a:t>
            </a:r>
            <a:endParaRPr lang="en-US" altLang="zh-CN" dirty="0"/>
          </a:p>
        </p:txBody>
      </p:sp>
      <p:sp>
        <p:nvSpPr>
          <p:cNvPr id="175108" name="文本框 4"/>
          <p:cNvSpPr txBox="1"/>
          <p:nvPr/>
        </p:nvSpPr>
        <p:spPr>
          <a:xfrm>
            <a:off x="0" y="0"/>
            <a:ext cx="539552"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9.2.3</a:t>
            </a:r>
            <a:r>
              <a:rPr lang="zh-CN" altLang="en-US" dirty="0">
                <a:solidFill>
                  <a:schemeClr val="accent6"/>
                </a:solidFill>
                <a:latin typeface="+mj-lt"/>
              </a:rPr>
              <a:t> </a:t>
            </a:r>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a:t>
            </a:r>
            <a:endParaRPr lang="zh-CN" altLang="en-US" dirty="0">
              <a:solidFill>
                <a:schemeClr val="accent6"/>
              </a:solidFill>
              <a:latin typeface="Times New Roman" panose="02020603050405020304" pitchFamily="18" charset="0"/>
            </a:endParaRPr>
          </a:p>
        </p:txBody>
      </p:sp>
      <p:sp>
        <p:nvSpPr>
          <p:cNvPr id="177155" name="内容占位符 2"/>
          <p:cNvSpPr>
            <a:spLocks noGrp="1"/>
          </p:cNvSpPr>
          <p:nvPr>
            <p:ph idx="1"/>
          </p:nvPr>
        </p:nvSpPr>
        <p:spPr/>
        <p:txBody>
          <a:bodyPr vert="horz" wrap="square" lIns="91440" tIns="45720" rIns="91440" bIns="45720" anchor="t" anchorCtr="0"/>
          <a:lstStyle/>
          <a:p>
            <a:r>
              <a:rPr lang="zh-CN" altLang="en-US" dirty="0"/>
              <a:t>导语</a:t>
            </a:r>
            <a:endParaRPr lang="en-US" altLang="zh-CN" dirty="0"/>
          </a:p>
          <a:p>
            <a:pPr lvl="1"/>
            <a:r>
              <a:rPr lang="en-US" altLang="zh-CN" dirty="0"/>
              <a:t>B+</a:t>
            </a:r>
            <a:r>
              <a:rPr lang="zh-CN" altLang="en-US" dirty="0"/>
              <a:t>树索引</a:t>
            </a:r>
            <a:endParaRPr lang="en-US" altLang="zh-CN" dirty="0"/>
          </a:p>
          <a:p>
            <a:pPr lvl="2"/>
            <a:r>
              <a:rPr lang="zh-CN" altLang="en-US" dirty="0"/>
              <a:t>解决大型索引的组织和维护</a:t>
            </a:r>
            <a:endParaRPr lang="en-US" altLang="zh-CN" dirty="0"/>
          </a:p>
          <a:p>
            <a:pPr lvl="2"/>
            <a:r>
              <a:rPr lang="zh-CN" altLang="en-US" dirty="0"/>
              <a:t>查找效率高、按不同值查找性能平衡、易于维护等</a:t>
            </a:r>
            <a:endParaRPr lang="en-US" altLang="zh-CN" dirty="0"/>
          </a:p>
        </p:txBody>
      </p:sp>
      <p:sp>
        <p:nvSpPr>
          <p:cNvPr id="177156"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9.2.3</a:t>
            </a:r>
            <a:r>
              <a:rPr lang="zh-CN" altLang="en-US" dirty="0">
                <a:solidFill>
                  <a:schemeClr val="accent6"/>
                </a:solidFill>
                <a:latin typeface="+mj-lt"/>
              </a:rPr>
              <a:t> </a:t>
            </a:r>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a:t>
            </a:r>
            <a:endParaRPr lang="zh-CN" altLang="en-US" dirty="0">
              <a:solidFill>
                <a:schemeClr val="accent6"/>
              </a:solidFill>
              <a:latin typeface="Times New Roman" panose="02020603050405020304" pitchFamily="18" charset="0"/>
            </a:endParaRPr>
          </a:p>
        </p:txBody>
      </p:sp>
      <p:sp>
        <p:nvSpPr>
          <p:cNvPr id="179203" name="内容占位符 2"/>
          <p:cNvSpPr>
            <a:spLocks noGrp="1"/>
          </p:cNvSpPr>
          <p:nvPr>
            <p:ph idx="1"/>
          </p:nvPr>
        </p:nvSpPr>
        <p:spPr/>
        <p:txBody>
          <a:bodyPr vert="horz" wrap="square" lIns="91440" tIns="45720" rIns="91440" bIns="45720" anchor="t" anchorCtr="0"/>
          <a:lstStyle/>
          <a:p>
            <a:r>
              <a:rPr lang="en-US" altLang="zh-CN" dirty="0"/>
              <a:t>B+</a:t>
            </a:r>
            <a:r>
              <a:rPr lang="zh-CN" altLang="en-US" dirty="0"/>
              <a:t>树索引</a:t>
            </a:r>
            <a:endParaRPr lang="en-US" altLang="zh-CN" dirty="0"/>
          </a:p>
          <a:p>
            <a:pPr lvl="1"/>
            <a:r>
              <a:rPr lang="en-US" altLang="zh-CN" dirty="0"/>
              <a:t>B+</a:t>
            </a:r>
            <a:r>
              <a:rPr lang="zh-CN" altLang="en-US" dirty="0"/>
              <a:t>树索引的结构</a:t>
            </a:r>
            <a:endParaRPr lang="en-US" altLang="zh-CN" dirty="0"/>
          </a:p>
          <a:p>
            <a:pPr lvl="1"/>
            <a:r>
              <a:rPr lang="en-US" altLang="zh-CN" dirty="0"/>
              <a:t>B+</a:t>
            </a:r>
            <a:r>
              <a:rPr lang="zh-CN" altLang="en-US" dirty="0"/>
              <a:t>树索引的查询</a:t>
            </a:r>
            <a:endParaRPr lang="en-US" altLang="zh-CN" dirty="0"/>
          </a:p>
          <a:p>
            <a:pPr lvl="1"/>
            <a:r>
              <a:rPr lang="en-US" altLang="zh-CN" dirty="0"/>
              <a:t>B+</a:t>
            </a:r>
            <a:r>
              <a:rPr lang="zh-CN" altLang="en-US" dirty="0"/>
              <a:t>树索引的维护</a:t>
            </a:r>
            <a:endParaRPr lang="en-US" altLang="zh-CN" dirty="0"/>
          </a:p>
        </p:txBody>
      </p:sp>
      <p:sp>
        <p:nvSpPr>
          <p:cNvPr id="179204"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树索引的结构</a:t>
            </a:r>
            <a:endParaRPr lang="zh-CN" altLang="en-US" dirty="0">
              <a:solidFill>
                <a:schemeClr val="accent6"/>
              </a:solidFill>
              <a:latin typeface="Times New Roman" panose="02020603050405020304" pitchFamily="18" charset="0"/>
            </a:endParaRPr>
          </a:p>
        </p:txBody>
      </p:sp>
      <p:sp>
        <p:nvSpPr>
          <p:cNvPr id="181251" name="内容占位符 2"/>
          <p:cNvSpPr>
            <a:spLocks noGrp="1"/>
          </p:cNvSpPr>
          <p:nvPr>
            <p:ph idx="1"/>
          </p:nvPr>
        </p:nvSpPr>
        <p:spPr/>
        <p:txBody>
          <a:bodyPr vert="horz" wrap="square" lIns="91440" tIns="45720" rIns="91440" bIns="45720" anchor="t" anchorCtr="0"/>
          <a:lstStyle/>
          <a:p>
            <a:r>
              <a:rPr lang="en-US" altLang="zh-CN" dirty="0"/>
              <a:t>B+</a:t>
            </a:r>
            <a:r>
              <a:rPr lang="zh-CN" altLang="en-US" dirty="0"/>
              <a:t>树索引</a:t>
            </a:r>
            <a:endParaRPr lang="en-US" altLang="zh-CN" dirty="0"/>
          </a:p>
          <a:p>
            <a:pPr lvl="1"/>
            <a:r>
              <a:rPr lang="en-US" altLang="zh-CN" dirty="0">
                <a:solidFill>
                  <a:srgbClr val="FF0000"/>
                </a:solidFill>
              </a:rPr>
              <a:t>B+</a:t>
            </a:r>
            <a:r>
              <a:rPr lang="zh-CN" altLang="en-US" dirty="0">
                <a:solidFill>
                  <a:srgbClr val="FF0000"/>
                </a:solidFill>
              </a:rPr>
              <a:t>树索引的结构</a:t>
            </a:r>
            <a:endParaRPr lang="en-US" altLang="zh-CN" dirty="0">
              <a:solidFill>
                <a:srgbClr val="FF0000"/>
              </a:solidFill>
            </a:endParaRPr>
          </a:p>
          <a:p>
            <a:pPr lvl="1"/>
            <a:r>
              <a:rPr lang="en-US" altLang="zh-CN" dirty="0"/>
              <a:t>B+</a:t>
            </a:r>
            <a:r>
              <a:rPr lang="zh-CN" altLang="en-US" dirty="0"/>
              <a:t>树索引的查询</a:t>
            </a:r>
            <a:endParaRPr lang="en-US" altLang="zh-CN" dirty="0"/>
          </a:p>
          <a:p>
            <a:pPr lvl="1"/>
            <a:r>
              <a:rPr lang="en-US" altLang="zh-CN" dirty="0"/>
              <a:t>B+</a:t>
            </a:r>
            <a:r>
              <a:rPr lang="zh-CN" altLang="en-US" dirty="0"/>
              <a:t>树索引的维护</a:t>
            </a:r>
            <a:endParaRPr lang="en-US" altLang="zh-CN" dirty="0"/>
          </a:p>
        </p:txBody>
      </p:sp>
      <p:sp>
        <p:nvSpPr>
          <p:cNvPr id="181252"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树索引的结构</a:t>
            </a:r>
            <a:endParaRPr lang="zh-CN" altLang="en-US" dirty="0">
              <a:solidFill>
                <a:schemeClr val="accent6"/>
              </a:solidFill>
              <a:latin typeface="Times New Roman" panose="02020603050405020304" pitchFamily="18" charset="0"/>
            </a:endParaRPr>
          </a:p>
        </p:txBody>
      </p:sp>
      <p:sp>
        <p:nvSpPr>
          <p:cNvPr id="183299" name="内容占位符 2"/>
          <p:cNvSpPr>
            <a:spLocks noGrp="1"/>
          </p:cNvSpPr>
          <p:nvPr>
            <p:ph idx="1"/>
          </p:nvPr>
        </p:nvSpPr>
        <p:spPr/>
        <p:txBody>
          <a:bodyPr vert="horz" wrap="square" lIns="91440" tIns="45720" rIns="91440" bIns="45720" anchor="t" anchorCtr="0"/>
          <a:lstStyle/>
          <a:p>
            <a:r>
              <a:rPr lang="en-US" altLang="zh-CN" dirty="0"/>
              <a:t>B+</a:t>
            </a:r>
            <a:r>
              <a:rPr lang="zh-CN" altLang="en-US" dirty="0"/>
              <a:t>树索引的结构</a:t>
            </a:r>
            <a:endParaRPr lang="en-US" altLang="zh-CN" dirty="0"/>
          </a:p>
          <a:p>
            <a:pPr lvl="1"/>
            <a:r>
              <a:rPr lang="zh-CN" altLang="en-US" dirty="0"/>
              <a:t>本质上是一个多级索引</a:t>
            </a:r>
            <a:endParaRPr lang="en-US" altLang="zh-CN" dirty="0"/>
          </a:p>
          <a:p>
            <a:pPr lvl="1"/>
            <a:r>
              <a:rPr lang="zh-CN" altLang="en-US" dirty="0"/>
              <a:t>将索引块组织成一棵平衡树</a:t>
            </a:r>
            <a:endParaRPr lang="en-US" altLang="zh-CN" dirty="0"/>
          </a:p>
          <a:p>
            <a:pPr lvl="2"/>
            <a:r>
              <a:rPr lang="zh-CN" altLang="en-US" dirty="0"/>
              <a:t>从树根到树叶的所有路径一样长</a:t>
            </a:r>
            <a:endParaRPr lang="en-US" altLang="zh-CN" dirty="0"/>
          </a:p>
        </p:txBody>
      </p:sp>
      <p:sp>
        <p:nvSpPr>
          <p:cNvPr id="183300"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树索引的结构</a:t>
            </a:r>
            <a:endParaRPr lang="zh-CN" altLang="en-US" dirty="0">
              <a:solidFill>
                <a:schemeClr val="accent6"/>
              </a:solidFill>
              <a:latin typeface="Times New Roman" panose="02020603050405020304" pitchFamily="18" charset="0"/>
            </a:endParaRPr>
          </a:p>
        </p:txBody>
      </p:sp>
      <p:sp>
        <p:nvSpPr>
          <p:cNvPr id="185347" name="内容占位符 2"/>
          <p:cNvSpPr>
            <a:spLocks noGrp="1"/>
          </p:cNvSpPr>
          <p:nvPr>
            <p:ph idx="1"/>
          </p:nvPr>
        </p:nvSpPr>
        <p:spPr/>
        <p:txBody>
          <a:bodyPr vert="horz" wrap="square" lIns="91440" tIns="45720" rIns="91440" bIns="45720" anchor="t" anchorCtr="0"/>
          <a:lstStyle/>
          <a:p>
            <a:r>
              <a:rPr lang="en-US" altLang="zh-CN" dirty="0"/>
              <a:t>B+</a:t>
            </a:r>
            <a:r>
              <a:rPr lang="zh-CN" altLang="en-US" dirty="0"/>
              <a:t>树的三类结点</a:t>
            </a:r>
            <a:endParaRPr lang="en-US" altLang="zh-CN" dirty="0"/>
          </a:p>
          <a:p>
            <a:pPr lvl="1"/>
            <a:r>
              <a:rPr lang="zh-CN" altLang="en-US" dirty="0"/>
              <a:t>根结点：只有一个</a:t>
            </a:r>
            <a:endParaRPr lang="en-US" altLang="zh-CN" dirty="0"/>
          </a:p>
          <a:p>
            <a:pPr lvl="1"/>
            <a:r>
              <a:rPr lang="zh-CN" altLang="en-US" dirty="0"/>
              <a:t>中间结点</a:t>
            </a:r>
            <a:endParaRPr lang="en-US" altLang="zh-CN" dirty="0"/>
          </a:p>
          <a:p>
            <a:pPr lvl="1"/>
            <a:r>
              <a:rPr lang="zh-CN" altLang="en-US" dirty="0"/>
              <a:t>叶结点</a:t>
            </a:r>
            <a:endParaRPr lang="en-US" altLang="zh-CN" dirty="0"/>
          </a:p>
          <a:p>
            <a:pPr lvl="1">
              <a:buNone/>
            </a:pPr>
            <a:r>
              <a:rPr lang="zh-CN" altLang="en-US" u="sng" dirty="0">
                <a:solidFill>
                  <a:srgbClr val="000000"/>
                </a:solidFill>
              </a:rPr>
              <a:t>根结点与中间结点统称为非叶结点</a:t>
            </a:r>
            <a:endParaRPr lang="en-US" altLang="zh-CN" u="sng" dirty="0">
              <a:solidFill>
                <a:srgbClr val="000000"/>
              </a:solidFill>
            </a:endParaRPr>
          </a:p>
          <a:p>
            <a:pPr lvl="1">
              <a:buNone/>
            </a:pPr>
            <a:endParaRPr lang="en-US" altLang="zh-CN" u="sng" dirty="0">
              <a:solidFill>
                <a:srgbClr val="000000"/>
              </a:solidFill>
            </a:endParaRPr>
          </a:p>
          <a:p>
            <a:r>
              <a:rPr lang="en-US" altLang="zh-CN" dirty="0"/>
              <a:t>B+</a:t>
            </a:r>
            <a:r>
              <a:rPr lang="zh-CN" altLang="en-US" dirty="0"/>
              <a:t>树的秩（</a:t>
            </a:r>
            <a:r>
              <a:rPr lang="en-US" altLang="zh-CN" dirty="0"/>
              <a:t>order</a:t>
            </a:r>
            <a:r>
              <a:rPr lang="zh-CN" altLang="en-US" dirty="0"/>
              <a:t>）</a:t>
            </a:r>
            <a:endParaRPr lang="en-US" altLang="zh-CN" dirty="0"/>
          </a:p>
          <a:p>
            <a:pPr lvl="1"/>
            <a:r>
              <a:rPr lang="zh-CN" altLang="en-US" dirty="0"/>
              <a:t>一个索引块最多能存放的指针的个数</a:t>
            </a:r>
            <a:endParaRPr lang="en-US" altLang="zh-CN" dirty="0"/>
          </a:p>
          <a:p>
            <a:pPr lvl="1">
              <a:buNone/>
            </a:pPr>
            <a:endParaRPr lang="en-US" altLang="zh-CN" u="sng" dirty="0">
              <a:solidFill>
                <a:srgbClr val="000000"/>
              </a:solidFill>
            </a:endParaRPr>
          </a:p>
        </p:txBody>
      </p:sp>
      <p:sp>
        <p:nvSpPr>
          <p:cNvPr id="185348"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树索引的结构</a:t>
            </a:r>
            <a:endParaRPr lang="zh-CN" altLang="en-US" dirty="0">
              <a:solidFill>
                <a:schemeClr val="accent6"/>
              </a:solidFill>
              <a:latin typeface="Times New Roman" panose="02020603050405020304" pitchFamily="18" charset="0"/>
            </a:endParaRPr>
          </a:p>
        </p:txBody>
      </p:sp>
      <p:sp>
        <p:nvSpPr>
          <p:cNvPr id="187395" name="内容占位符 2"/>
          <p:cNvSpPr>
            <a:spLocks noGrp="1"/>
          </p:cNvSpPr>
          <p:nvPr>
            <p:ph idx="1"/>
          </p:nvPr>
        </p:nvSpPr>
        <p:spPr>
          <a:xfrm>
            <a:off x="179388" y="1004888"/>
            <a:ext cx="8686800" cy="3641725"/>
          </a:xfrm>
        </p:spPr>
        <p:txBody>
          <a:bodyPr vert="horz" wrap="square" lIns="91440" tIns="45720" rIns="91440" bIns="45720" anchor="t" anchorCtr="0"/>
          <a:lstStyle/>
          <a:p>
            <a:pPr lvl="1"/>
            <a:r>
              <a:rPr lang="zh-CN" altLang="en-US" dirty="0"/>
              <a:t>一棵秩为</a:t>
            </a:r>
            <a:r>
              <a:rPr lang="en-US" altLang="zh-CN" dirty="0"/>
              <a:t>n</a:t>
            </a:r>
            <a:r>
              <a:rPr lang="zh-CN" altLang="en-US" dirty="0"/>
              <a:t>的</a:t>
            </a:r>
            <a:r>
              <a:rPr lang="en-US" altLang="zh-CN" dirty="0"/>
              <a:t>B+</a:t>
            </a:r>
            <a:r>
              <a:rPr lang="zh-CN" altLang="en-US" dirty="0"/>
              <a:t>树索引</a:t>
            </a:r>
            <a:endParaRPr lang="en-US" altLang="zh-CN" dirty="0"/>
          </a:p>
          <a:p>
            <a:pPr lvl="2"/>
            <a:endParaRPr lang="en-US" altLang="zh-CN" dirty="0"/>
          </a:p>
          <a:p>
            <a:pPr lvl="2"/>
            <a:r>
              <a:rPr lang="zh-CN" altLang="en-US" dirty="0"/>
              <a:t>每个结点最多包含</a:t>
            </a:r>
            <a:r>
              <a:rPr lang="en-US" altLang="zh-CN" dirty="0"/>
              <a:t>n-1</a:t>
            </a:r>
            <a:r>
              <a:rPr lang="zh-CN" altLang="en-US" dirty="0"/>
              <a:t>个</a:t>
            </a:r>
            <a:r>
              <a:rPr lang="en-US" altLang="zh-CN" dirty="0"/>
              <a:t>key</a:t>
            </a:r>
            <a:endParaRPr lang="en-US" altLang="zh-CN" dirty="0"/>
          </a:p>
          <a:p>
            <a:pPr lvl="2"/>
            <a:r>
              <a:rPr lang="zh-CN" altLang="zh-CN" dirty="0"/>
              <a:t>除了根结点外，每个结点最少包含</a:t>
            </a:r>
            <a:r>
              <a:rPr lang="en-US" altLang="zh-CN" dirty="0"/>
              <a:t>⌈(n−1)/2⌉</a:t>
            </a:r>
            <a:r>
              <a:rPr lang="zh-CN" altLang="zh-CN" dirty="0"/>
              <a:t>个</a:t>
            </a:r>
            <a:r>
              <a:rPr lang="en-US" altLang="zh-CN" dirty="0"/>
              <a:t>key</a:t>
            </a:r>
            <a:r>
              <a:rPr lang="zh-CN" altLang="zh-CN" dirty="0"/>
              <a:t>（根结点最少含有一项）。</a:t>
            </a:r>
            <a:endParaRPr lang="zh-CN" altLang="zh-CN" dirty="0"/>
          </a:p>
          <a:p>
            <a:pPr lvl="2"/>
            <a:r>
              <a:rPr lang="zh-CN" altLang="zh-CN" dirty="0"/>
              <a:t>含有</a:t>
            </a:r>
            <a:r>
              <a:rPr lang="en-US" altLang="zh-CN" dirty="0"/>
              <a:t>j-1</a:t>
            </a:r>
            <a:r>
              <a:rPr lang="zh-CN" altLang="zh-CN" dirty="0"/>
              <a:t>项的非叶结点，有</a:t>
            </a:r>
            <a:r>
              <a:rPr lang="en-US" altLang="zh-CN" dirty="0"/>
              <a:t>j</a:t>
            </a:r>
            <a:r>
              <a:rPr lang="zh-CN" altLang="zh-CN" dirty="0"/>
              <a:t>个指针，分别指向其</a:t>
            </a:r>
            <a:r>
              <a:rPr lang="en-US" altLang="zh-CN" dirty="0"/>
              <a:t>j</a:t>
            </a:r>
            <a:r>
              <a:rPr lang="zh-CN" altLang="zh-CN" dirty="0"/>
              <a:t>个孩子（叶结点除外，它没有孩子</a:t>
            </a:r>
            <a:r>
              <a:rPr lang="en-US" altLang="zh-CN" dirty="0"/>
              <a:t>)</a:t>
            </a:r>
            <a:r>
              <a:rPr lang="zh-CN" altLang="zh-CN" dirty="0"/>
              <a:t>。</a:t>
            </a:r>
            <a:endParaRPr lang="zh-CN" altLang="zh-CN" dirty="0"/>
          </a:p>
          <a:p>
            <a:pPr lvl="2"/>
            <a:r>
              <a:rPr lang="zh-CN" altLang="zh-CN" dirty="0"/>
              <a:t>所有的叶结点都在同一级上。含有</a:t>
            </a:r>
            <a:r>
              <a:rPr lang="en-US" altLang="zh-CN" dirty="0"/>
              <a:t>j-1</a:t>
            </a:r>
            <a:r>
              <a:rPr lang="zh-CN" altLang="zh-CN" dirty="0"/>
              <a:t>项的叶结点，有</a:t>
            </a:r>
            <a:r>
              <a:rPr lang="en-US" altLang="zh-CN" dirty="0"/>
              <a:t>j</a:t>
            </a:r>
            <a:r>
              <a:rPr lang="zh-CN" altLang="zh-CN" dirty="0"/>
              <a:t>个指针，前</a:t>
            </a:r>
            <a:r>
              <a:rPr lang="en-US" altLang="zh-CN" dirty="0"/>
              <a:t>j-1</a:t>
            </a:r>
            <a:r>
              <a:rPr lang="zh-CN" altLang="zh-CN" dirty="0"/>
              <a:t>个指针指向相应的关系表元组，第</a:t>
            </a:r>
            <a:r>
              <a:rPr lang="en-US" altLang="zh-CN" dirty="0"/>
              <a:t>j</a:t>
            </a:r>
            <a:r>
              <a:rPr lang="zh-CN" altLang="zh-CN" dirty="0"/>
              <a:t>个指针指向兄弟叶结点。</a:t>
            </a:r>
            <a:endParaRPr lang="zh-CN" altLang="zh-CN" dirty="0"/>
          </a:p>
          <a:p>
            <a:pPr lvl="2"/>
            <a:endParaRPr lang="en-US" altLang="zh-CN" dirty="0"/>
          </a:p>
        </p:txBody>
      </p:sp>
      <p:sp>
        <p:nvSpPr>
          <p:cNvPr id="187396"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树索引的结构</a:t>
            </a:r>
            <a:endParaRPr lang="zh-CN" altLang="en-US" dirty="0">
              <a:solidFill>
                <a:schemeClr val="accent6"/>
              </a:solidFill>
              <a:latin typeface="Times New Roman" panose="02020603050405020304" pitchFamily="18" charset="0"/>
            </a:endParaRPr>
          </a:p>
        </p:txBody>
      </p:sp>
      <p:sp>
        <p:nvSpPr>
          <p:cNvPr id="189443" name="内容占位符 2"/>
          <p:cNvSpPr>
            <a:spLocks noGrp="1"/>
          </p:cNvSpPr>
          <p:nvPr>
            <p:ph idx="1"/>
          </p:nvPr>
        </p:nvSpPr>
        <p:spPr>
          <a:xfrm>
            <a:off x="457200" y="1004888"/>
            <a:ext cx="7786688" cy="3641725"/>
          </a:xfrm>
        </p:spPr>
        <p:txBody>
          <a:bodyPr vert="horz" wrap="square" lIns="91440" tIns="45720" rIns="91440" bIns="45720" anchor="t" anchorCtr="0"/>
          <a:lstStyle/>
          <a:p>
            <a:pPr lvl="1"/>
            <a:r>
              <a:rPr lang="zh-CN" altLang="en-US" dirty="0"/>
              <a:t>例：</a:t>
            </a:r>
            <a:r>
              <a:rPr lang="en-US" altLang="zh-CN" dirty="0"/>
              <a:t>B+</a:t>
            </a:r>
            <a:r>
              <a:rPr lang="zh-CN" altLang="en-US" dirty="0"/>
              <a:t>树索引的典型结点</a:t>
            </a:r>
            <a:endParaRPr lang="en-US" altLang="zh-CN" dirty="0"/>
          </a:p>
          <a:p>
            <a:pPr marL="914400" lvl="2" indent="0">
              <a:buNone/>
            </a:pPr>
            <a:endParaRPr lang="en-US" altLang="zh-CN" dirty="0"/>
          </a:p>
          <a:p>
            <a:pPr marL="914400" lvl="2" indent="0"/>
            <a:r>
              <a:rPr lang="zh-CN" altLang="zh-CN" dirty="0"/>
              <a:t>包含了</a:t>
            </a:r>
            <a:r>
              <a:rPr lang="en-US" altLang="zh-CN" dirty="0"/>
              <a:t>n−1</a:t>
            </a:r>
            <a:r>
              <a:rPr lang="zh-CN" altLang="zh-CN" dirty="0"/>
              <a:t>个属性值</a:t>
            </a:r>
            <a:r>
              <a:rPr lang="en-US" altLang="zh-CN" i="1" dirty="0"/>
              <a:t>K</a:t>
            </a:r>
            <a:r>
              <a:rPr lang="en-US" altLang="zh-CN" i="1" baseline="-25000" dirty="0"/>
              <a:t>1</a:t>
            </a:r>
            <a:r>
              <a:rPr lang="zh-CN" altLang="zh-CN" i="1" dirty="0"/>
              <a:t>，</a:t>
            </a:r>
            <a:r>
              <a:rPr lang="en-US" altLang="zh-CN" i="1" dirty="0"/>
              <a:t>K</a:t>
            </a:r>
            <a:r>
              <a:rPr lang="en-US" altLang="zh-CN" i="1" baseline="-25000" dirty="0"/>
              <a:t>2</a:t>
            </a:r>
            <a:r>
              <a:rPr lang="zh-CN" altLang="zh-CN" i="1" dirty="0"/>
              <a:t>，</a:t>
            </a:r>
            <a:r>
              <a:rPr lang="en-US" altLang="zh-CN" i="1" dirty="0"/>
              <a:t>…</a:t>
            </a:r>
            <a:r>
              <a:rPr lang="zh-CN" altLang="zh-CN" i="1" dirty="0"/>
              <a:t>，</a:t>
            </a:r>
            <a:r>
              <a:rPr lang="en-US" altLang="zh-CN" i="1" dirty="0"/>
              <a:t>K</a:t>
            </a:r>
            <a:r>
              <a:rPr lang="en-US" altLang="zh-CN" i="1" baseline="-25000" dirty="0"/>
              <a:t>n−1</a:t>
            </a:r>
            <a:endParaRPr lang="en-US" altLang="zh-CN" dirty="0"/>
          </a:p>
          <a:p>
            <a:pPr marL="914400" lvl="2" indent="0"/>
            <a:r>
              <a:rPr lang="en-US" altLang="zh-CN" dirty="0"/>
              <a:t>n</a:t>
            </a:r>
            <a:r>
              <a:rPr lang="zh-CN" altLang="zh-CN" dirty="0"/>
              <a:t>个指针</a:t>
            </a:r>
            <a:r>
              <a:rPr lang="en-US" altLang="zh-CN" i="1" dirty="0"/>
              <a:t>P</a:t>
            </a:r>
            <a:r>
              <a:rPr lang="en-US" altLang="zh-CN" i="1" baseline="-25000" dirty="0"/>
              <a:t>1</a:t>
            </a:r>
            <a:r>
              <a:rPr lang="zh-CN" altLang="zh-CN" i="1" dirty="0"/>
              <a:t>，</a:t>
            </a:r>
            <a:r>
              <a:rPr lang="en-US" altLang="zh-CN" i="1" dirty="0"/>
              <a:t>P</a:t>
            </a:r>
            <a:r>
              <a:rPr lang="en-US" altLang="zh-CN" i="1" baseline="-25000" dirty="0"/>
              <a:t>2</a:t>
            </a:r>
            <a:r>
              <a:rPr lang="zh-CN" altLang="zh-CN" i="1" dirty="0"/>
              <a:t>，</a:t>
            </a:r>
            <a:r>
              <a:rPr lang="en-US" altLang="zh-CN" i="1" dirty="0"/>
              <a:t>…</a:t>
            </a:r>
            <a:r>
              <a:rPr lang="zh-CN" altLang="zh-CN" i="1" dirty="0"/>
              <a:t>，</a:t>
            </a:r>
            <a:r>
              <a:rPr lang="en-US" altLang="zh-CN" i="1" dirty="0"/>
              <a:t>P</a:t>
            </a:r>
            <a:r>
              <a:rPr lang="en-US" altLang="zh-CN" i="1" baseline="-25000" dirty="0"/>
              <a:t>n</a:t>
            </a:r>
            <a:endParaRPr lang="en-US" altLang="zh-CN" i="1" baseline="-25000" dirty="0"/>
          </a:p>
          <a:p>
            <a:pPr marL="914400" lvl="2" indent="0"/>
            <a:r>
              <a:rPr lang="zh-CN" altLang="zh-CN" dirty="0"/>
              <a:t>结点中的属性值按序存放，如果</a:t>
            </a:r>
            <a:r>
              <a:rPr lang="en-US" altLang="zh-CN" i="1" dirty="0"/>
              <a:t>i&lt;j</a:t>
            </a:r>
            <a:r>
              <a:rPr lang="zh-CN" altLang="zh-CN" dirty="0"/>
              <a:t>，则</a:t>
            </a:r>
            <a:r>
              <a:rPr lang="en-US" altLang="zh-CN" i="1" dirty="0"/>
              <a:t>K</a:t>
            </a:r>
            <a:r>
              <a:rPr lang="en-US" altLang="zh-CN" i="1" baseline="-25000" dirty="0"/>
              <a:t>i</a:t>
            </a:r>
            <a:r>
              <a:rPr lang="en-US" altLang="zh-CN" i="1" dirty="0"/>
              <a:t> &lt;</a:t>
            </a:r>
            <a:r>
              <a:rPr lang="en-US" altLang="zh-CN" i="1" dirty="0" err="1"/>
              <a:t>K</a:t>
            </a:r>
            <a:r>
              <a:rPr lang="en-US" altLang="zh-CN" i="1" baseline="-25000" dirty="0" err="1"/>
              <a:t>j</a:t>
            </a:r>
            <a:r>
              <a:rPr lang="zh-CN" altLang="zh-CN" dirty="0"/>
              <a:t> </a:t>
            </a:r>
            <a:endParaRPr lang="en-US" altLang="zh-CN" dirty="0"/>
          </a:p>
        </p:txBody>
      </p:sp>
      <p:pic>
        <p:nvPicPr>
          <p:cNvPr id="189444" name="图片 3"/>
          <p:cNvPicPr>
            <a:picLocks noChangeAspect="1"/>
          </p:cNvPicPr>
          <p:nvPr/>
        </p:nvPicPr>
        <p:blipFill>
          <a:blip r:embed="rId1"/>
          <a:stretch>
            <a:fillRect/>
          </a:stretch>
        </p:blipFill>
        <p:spPr>
          <a:xfrm>
            <a:off x="1692275" y="3148013"/>
            <a:ext cx="5038725" cy="460375"/>
          </a:xfrm>
          <a:prstGeom prst="rect">
            <a:avLst/>
          </a:prstGeom>
          <a:noFill/>
          <a:ln w="9525">
            <a:noFill/>
          </a:ln>
        </p:spPr>
      </p:pic>
      <p:sp>
        <p:nvSpPr>
          <p:cNvPr id="189445" name="文本框 5"/>
          <p:cNvSpPr txBox="1"/>
          <p:nvPr/>
        </p:nvSpPr>
        <p:spPr>
          <a:xfrm>
            <a:off x="0" y="0"/>
            <a:ext cx="61156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树索引的结构</a:t>
            </a:r>
            <a:endParaRPr lang="zh-CN" altLang="en-US" dirty="0">
              <a:solidFill>
                <a:schemeClr val="accent6"/>
              </a:solidFill>
              <a:latin typeface="Times New Roman" panose="02020603050405020304" pitchFamily="18" charset="0"/>
            </a:endParaRPr>
          </a:p>
        </p:txBody>
      </p:sp>
      <p:sp>
        <p:nvSpPr>
          <p:cNvPr id="191491" name="内容占位符 2"/>
          <p:cNvSpPr>
            <a:spLocks noGrp="1"/>
          </p:cNvSpPr>
          <p:nvPr>
            <p:ph idx="1"/>
          </p:nvPr>
        </p:nvSpPr>
        <p:spPr>
          <a:xfrm>
            <a:off x="457200" y="1004888"/>
            <a:ext cx="8578850" cy="3641725"/>
          </a:xfrm>
        </p:spPr>
        <p:txBody>
          <a:bodyPr vert="horz" wrap="square" lIns="91440" tIns="45720" rIns="91440" bIns="45720" anchor="t" anchorCtr="0"/>
          <a:lstStyle/>
          <a:p>
            <a:pPr lvl="2"/>
            <a:r>
              <a:rPr lang="en-US" altLang="zh-CN" dirty="0"/>
              <a:t>B+</a:t>
            </a:r>
            <a:r>
              <a:rPr lang="zh-CN" altLang="en-US" dirty="0"/>
              <a:t>树索引的叶结点</a:t>
            </a:r>
            <a:endParaRPr lang="en-US" altLang="zh-CN" dirty="0"/>
          </a:p>
          <a:p>
            <a:pPr lvl="3"/>
            <a:endParaRPr lang="en-US" altLang="zh-CN" dirty="0"/>
          </a:p>
          <a:p>
            <a:pPr lvl="3"/>
            <a:r>
              <a:rPr lang="zh-CN" altLang="zh-CN" dirty="0"/>
              <a:t>指针</a:t>
            </a:r>
            <a:r>
              <a:rPr lang="en-US" altLang="zh-CN" i="1" dirty="0"/>
              <a:t>P</a:t>
            </a:r>
            <a:r>
              <a:rPr lang="en-US" altLang="zh-CN" i="1" baseline="-25000" dirty="0"/>
              <a:t>i</a:t>
            </a:r>
            <a:r>
              <a:rPr lang="zh-CN" altLang="zh-CN" dirty="0"/>
              <a:t>指向关系表中属性值为</a:t>
            </a:r>
            <a:r>
              <a:rPr lang="en-US" altLang="zh-CN" i="1" dirty="0"/>
              <a:t>K</a:t>
            </a:r>
            <a:r>
              <a:rPr lang="en-US" altLang="zh-CN" i="1" baseline="-25000" dirty="0"/>
              <a:t>i</a:t>
            </a:r>
            <a:r>
              <a:rPr lang="zh-CN" altLang="zh-CN" dirty="0"/>
              <a:t>的元组（</a:t>
            </a:r>
            <a:r>
              <a:rPr lang="en-US" altLang="zh-CN" i="1" dirty="0"/>
              <a:t>i=1</a:t>
            </a:r>
            <a:r>
              <a:rPr lang="zh-CN" altLang="zh-CN" i="1" dirty="0"/>
              <a:t>，</a:t>
            </a:r>
            <a:r>
              <a:rPr lang="en-US" altLang="zh-CN" i="1" dirty="0"/>
              <a:t>2</a:t>
            </a:r>
            <a:r>
              <a:rPr lang="zh-CN" altLang="zh-CN" i="1" dirty="0"/>
              <a:t>，</a:t>
            </a:r>
            <a:r>
              <a:rPr lang="en-US" altLang="zh-CN" i="1" dirty="0"/>
              <a:t>…</a:t>
            </a:r>
            <a:r>
              <a:rPr lang="zh-CN" altLang="zh-CN" i="1" dirty="0"/>
              <a:t>，</a:t>
            </a:r>
            <a:r>
              <a:rPr lang="en-US" altLang="zh-CN" i="1" dirty="0"/>
              <a:t>n-1</a:t>
            </a:r>
            <a:r>
              <a:rPr lang="zh-CN" altLang="zh-CN" dirty="0"/>
              <a:t>）</a:t>
            </a:r>
            <a:endParaRPr lang="en-US" altLang="zh-CN" dirty="0"/>
          </a:p>
          <a:p>
            <a:pPr lvl="3"/>
            <a:r>
              <a:rPr lang="zh-CN" altLang="zh-CN" dirty="0"/>
              <a:t>指针</a:t>
            </a:r>
            <a:r>
              <a:rPr lang="en-US" altLang="zh-CN" i="1" dirty="0"/>
              <a:t>P</a:t>
            </a:r>
            <a:r>
              <a:rPr lang="en-US" altLang="zh-CN" i="1" baseline="-25000" dirty="0"/>
              <a:t>n</a:t>
            </a:r>
            <a:r>
              <a:rPr lang="zh-CN" altLang="zh-CN" dirty="0"/>
              <a:t>指向其兄弟叶结点。最后一个叶结点的</a:t>
            </a:r>
            <a:r>
              <a:rPr lang="en-US" altLang="zh-CN" i="1" dirty="0"/>
              <a:t>P</a:t>
            </a:r>
            <a:r>
              <a:rPr lang="en-US" altLang="zh-CN" i="1" baseline="-25000" dirty="0"/>
              <a:t>n</a:t>
            </a:r>
            <a:r>
              <a:rPr lang="zh-CN" altLang="zh-CN" dirty="0"/>
              <a:t>为空。 </a:t>
            </a:r>
            <a:endParaRPr lang="en-US" altLang="zh-CN" dirty="0"/>
          </a:p>
        </p:txBody>
      </p:sp>
      <p:pic>
        <p:nvPicPr>
          <p:cNvPr id="191492" name="图片 4"/>
          <p:cNvPicPr>
            <a:picLocks noChangeAspect="1"/>
          </p:cNvPicPr>
          <p:nvPr/>
        </p:nvPicPr>
        <p:blipFill>
          <a:blip r:embed="rId1"/>
          <a:stretch>
            <a:fillRect/>
          </a:stretch>
        </p:blipFill>
        <p:spPr>
          <a:xfrm>
            <a:off x="3132138" y="2589213"/>
            <a:ext cx="5267325" cy="1193800"/>
          </a:xfrm>
          <a:prstGeom prst="rect">
            <a:avLst/>
          </a:prstGeom>
          <a:noFill/>
          <a:ln w="9525">
            <a:noFill/>
          </a:ln>
        </p:spPr>
      </p:pic>
      <p:sp>
        <p:nvSpPr>
          <p:cNvPr id="191493" name="矩形 1"/>
          <p:cNvSpPr/>
          <p:nvPr/>
        </p:nvSpPr>
        <p:spPr>
          <a:xfrm>
            <a:off x="3176588" y="2606675"/>
            <a:ext cx="833437" cy="57943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sp>
        <p:nvSpPr>
          <p:cNvPr id="191494" name="文本框 6"/>
          <p:cNvSpPr txBox="1"/>
          <p:nvPr/>
        </p:nvSpPr>
        <p:spPr>
          <a:xfrm>
            <a:off x="179388" y="3959225"/>
            <a:ext cx="4971233"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B+</a:t>
            </a:r>
            <a:r>
              <a:rPr lang="zh-CN" altLang="en-US" sz="1800" dirty="0"/>
              <a:t>树存放方式中，</a:t>
            </a:r>
            <a:r>
              <a:rPr lang="en-US" altLang="zh-CN" sz="1800" dirty="0"/>
              <a:t>B+</a:t>
            </a:r>
            <a:r>
              <a:rPr lang="zh-CN" altLang="en-US" sz="1800" dirty="0"/>
              <a:t>树叶结点存放的是数据块</a:t>
            </a:r>
            <a:endParaRPr lang="en-US" altLang="zh-CN" sz="1800" dirty="0"/>
          </a:p>
          <a:p>
            <a:pPr marL="0" lvl="0" indent="0">
              <a:spcBef>
                <a:spcPct val="0"/>
              </a:spcBef>
              <a:buSzTx/>
              <a:buFontTx/>
              <a:buNone/>
            </a:pPr>
            <a:r>
              <a:rPr lang="en-US" altLang="zh-CN" sz="1800" dirty="0"/>
              <a:t>B+</a:t>
            </a:r>
            <a:r>
              <a:rPr lang="zh-CN" altLang="en-US" sz="1800" dirty="0"/>
              <a:t>树索引中，</a:t>
            </a:r>
            <a:r>
              <a:rPr lang="en-US" altLang="zh-CN" sz="1800" dirty="0"/>
              <a:t>B+</a:t>
            </a:r>
            <a:r>
              <a:rPr lang="zh-CN" altLang="en-US" sz="1800" dirty="0"/>
              <a:t>树叶结点存放的是索引项</a:t>
            </a:r>
            <a:endParaRPr lang="zh-CN" altLang="en-US" sz="1800" dirty="0"/>
          </a:p>
        </p:txBody>
      </p:sp>
      <p:cxnSp>
        <p:nvCxnSpPr>
          <p:cNvPr id="191495" name="肘形连接符 8"/>
          <p:cNvCxnSpPr>
            <a:stCxn id="191493" idx="1"/>
            <a:endCxn id="191494" idx="0"/>
          </p:cNvCxnSpPr>
          <p:nvPr/>
        </p:nvCxnSpPr>
        <p:spPr>
          <a:xfrm rot="10800000" flipV="1">
            <a:off x="2665006" y="2896393"/>
            <a:ext cx="511583" cy="1062831"/>
          </a:xfrm>
          <a:prstGeom prst="bentConnector2">
            <a:avLst/>
          </a:prstGeom>
          <a:ln w="9525" cap="flat" cmpd="sng">
            <a:solidFill>
              <a:srgbClr val="FF0000"/>
            </a:solidFill>
            <a:prstDash val="solid"/>
            <a:round/>
            <a:headEnd type="none" w="med" len="med"/>
            <a:tailEnd type="triangle" w="med" len="med"/>
          </a:ln>
        </p:spPr>
      </p:cxnSp>
      <p:sp>
        <p:nvSpPr>
          <p:cNvPr id="191496" name="文本框 13"/>
          <p:cNvSpPr txBox="1"/>
          <p:nvPr/>
        </p:nvSpPr>
        <p:spPr>
          <a:xfrm>
            <a:off x="0" y="0"/>
            <a:ext cx="61156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txBox="1">
            <a:spLocks noGrp="1"/>
          </p:cNvSpPr>
          <p:nvPr>
            <p:ph type="sldNum" sz="quarter"/>
          </p:nvPr>
        </p:nvSpPr>
        <p:spPr>
          <a:xfrm>
            <a:off x="0" y="0"/>
            <a:ext cx="457200" cy="339502"/>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5363"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数据库的逻辑组织</a:t>
            </a:r>
            <a:endParaRPr lang="zh-CN" altLang="en-US" dirty="0">
              <a:solidFill>
                <a:schemeClr val="accent6"/>
              </a:solidFill>
              <a:latin typeface="Times New Roman" panose="02020603050405020304" pitchFamily="18" charset="0"/>
            </a:endParaRPr>
          </a:p>
        </p:txBody>
      </p:sp>
      <p:sp>
        <p:nvSpPr>
          <p:cNvPr id="15364"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数据段（</a:t>
            </a:r>
            <a:r>
              <a:rPr lang="en-US" altLang="zh-CN" dirty="0">
                <a:latin typeface="Times New Roman" panose="02020603050405020304" pitchFamily="18" charset="0"/>
              </a:rPr>
              <a:t>Segment</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一个表空间逻辑上由</a:t>
            </a:r>
            <a:r>
              <a:rPr lang="zh-CN" altLang="zh-CN" dirty="0"/>
              <a:t>多个段组成，每个段可以逻辑上组织不同类型的数据</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2" algn="just" eaLnBrk="1" hangingPunct="1"/>
            <a:r>
              <a:rPr lang="en-US" altLang="zh-CN" dirty="0">
                <a:latin typeface="Times New Roman" panose="02020603050405020304" pitchFamily="18" charset="0"/>
              </a:rPr>
              <a:t>e.g. </a:t>
            </a:r>
            <a:r>
              <a:rPr lang="zh-CN" altLang="en-US" dirty="0">
                <a:latin typeface="Times New Roman" panose="02020603050405020304" pitchFamily="18" charset="0"/>
              </a:rPr>
              <a:t>数据段、索引段、临时段</a:t>
            </a:r>
            <a:endParaRPr lang="en-US" altLang="zh-CN" dirty="0">
              <a:latin typeface="Times New Roman" panose="02020603050405020304" pitchFamily="18" charset="0"/>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树索引的结构</a:t>
            </a:r>
            <a:endParaRPr lang="zh-CN" altLang="en-US" dirty="0">
              <a:solidFill>
                <a:schemeClr val="accent6"/>
              </a:solidFill>
              <a:latin typeface="Times New Roman" panose="02020603050405020304" pitchFamily="18" charset="0"/>
            </a:endParaRPr>
          </a:p>
        </p:txBody>
      </p:sp>
      <p:sp>
        <p:nvSpPr>
          <p:cNvPr id="193539" name="内容占位符 2"/>
          <p:cNvSpPr>
            <a:spLocks noGrp="1"/>
          </p:cNvSpPr>
          <p:nvPr>
            <p:ph idx="1"/>
          </p:nvPr>
        </p:nvSpPr>
        <p:spPr>
          <a:xfrm>
            <a:off x="90488" y="1025525"/>
            <a:ext cx="8435975" cy="3641725"/>
          </a:xfrm>
        </p:spPr>
        <p:txBody>
          <a:bodyPr vert="horz" wrap="square" lIns="91440" tIns="45720" rIns="91440" bIns="45720" anchor="t" anchorCtr="0"/>
          <a:lstStyle/>
          <a:p>
            <a:pPr lvl="2"/>
            <a:r>
              <a:rPr lang="en-US" altLang="zh-CN" dirty="0"/>
              <a:t>B+</a:t>
            </a:r>
            <a:r>
              <a:rPr lang="zh-CN" altLang="en-US" dirty="0"/>
              <a:t>树索引的非叶结点</a:t>
            </a:r>
            <a:endParaRPr lang="en-US" altLang="zh-CN" dirty="0"/>
          </a:p>
          <a:p>
            <a:pPr lvl="3"/>
            <a:r>
              <a:rPr lang="en-US" altLang="zh-CN" i="1" dirty="0"/>
              <a:t>P</a:t>
            </a:r>
            <a:r>
              <a:rPr lang="en-US" altLang="zh-CN" i="1" baseline="-25000" dirty="0"/>
              <a:t>i</a:t>
            </a:r>
            <a:r>
              <a:rPr lang="zh-CN" altLang="zh-CN" dirty="0"/>
              <a:t>指向其下层的孩子结点（</a:t>
            </a:r>
            <a:r>
              <a:rPr lang="en-US" altLang="zh-CN" i="1" dirty="0"/>
              <a:t>i=1</a:t>
            </a:r>
            <a:r>
              <a:rPr lang="zh-CN" altLang="zh-CN" i="1" dirty="0"/>
              <a:t>，</a:t>
            </a:r>
            <a:r>
              <a:rPr lang="en-US" altLang="zh-CN" i="1" dirty="0"/>
              <a:t>2</a:t>
            </a:r>
            <a:r>
              <a:rPr lang="zh-CN" altLang="zh-CN" i="1" dirty="0"/>
              <a:t>，</a:t>
            </a:r>
            <a:r>
              <a:rPr lang="en-US" altLang="zh-CN" i="1" dirty="0"/>
              <a:t>…</a:t>
            </a:r>
            <a:r>
              <a:rPr lang="zh-CN" altLang="zh-CN" i="1" dirty="0"/>
              <a:t>，</a:t>
            </a:r>
            <a:r>
              <a:rPr lang="en-US" altLang="zh-CN" i="1" dirty="0"/>
              <a:t>n</a:t>
            </a:r>
            <a:r>
              <a:rPr lang="zh-CN" altLang="zh-CN" dirty="0"/>
              <a:t>）。</a:t>
            </a:r>
            <a:endParaRPr lang="en-US" altLang="zh-CN" dirty="0"/>
          </a:p>
          <a:p>
            <a:pPr lvl="4"/>
            <a:r>
              <a:rPr lang="en-US" altLang="zh-CN" i="1" dirty="0"/>
              <a:t>P</a:t>
            </a:r>
            <a:r>
              <a:rPr lang="en-US" altLang="zh-CN" i="1" baseline="-25000" dirty="0"/>
              <a:t>1</a:t>
            </a:r>
            <a:r>
              <a:rPr lang="zh-CN" altLang="zh-CN" dirty="0"/>
              <a:t>指向的子树，其所有属性值</a:t>
            </a:r>
            <a:r>
              <a:rPr lang="en-US" altLang="zh-CN" i="1" dirty="0"/>
              <a:t>Key</a:t>
            </a:r>
            <a:r>
              <a:rPr lang="zh-CN" altLang="zh-CN" dirty="0"/>
              <a:t>均满足</a:t>
            </a:r>
            <a:r>
              <a:rPr lang="en-US" altLang="zh-CN" i="1" dirty="0"/>
              <a:t>Key </a:t>
            </a:r>
            <a:r>
              <a:rPr lang="en-US" altLang="zh-CN" dirty="0"/>
              <a:t>&lt;</a:t>
            </a:r>
            <a:r>
              <a:rPr lang="en-US" altLang="zh-CN" i="1" baseline="-25000" dirty="0"/>
              <a:t> </a:t>
            </a:r>
            <a:r>
              <a:rPr lang="en-US" altLang="zh-CN" i="1" dirty="0"/>
              <a:t>K</a:t>
            </a:r>
            <a:r>
              <a:rPr lang="en-US" altLang="zh-CN" i="1" baseline="-25000" dirty="0"/>
              <a:t>1</a:t>
            </a:r>
            <a:endParaRPr lang="en-US" altLang="zh-CN" i="1" baseline="-25000" dirty="0"/>
          </a:p>
          <a:p>
            <a:pPr lvl="4"/>
            <a:r>
              <a:rPr lang="en-US" altLang="zh-CN" i="1" dirty="0"/>
              <a:t>P</a:t>
            </a:r>
            <a:r>
              <a:rPr lang="en-US" altLang="zh-CN" i="1" baseline="-25000" dirty="0"/>
              <a:t>i</a:t>
            </a:r>
            <a:r>
              <a:rPr lang="zh-CN" altLang="zh-CN" dirty="0"/>
              <a:t>（</a:t>
            </a:r>
            <a:r>
              <a:rPr lang="en-US" altLang="zh-CN" i="1" dirty="0"/>
              <a:t>i=2</a:t>
            </a:r>
            <a:r>
              <a:rPr lang="zh-CN" altLang="zh-CN" i="1" dirty="0"/>
              <a:t>，</a:t>
            </a:r>
            <a:r>
              <a:rPr lang="en-US" altLang="zh-CN" i="1" dirty="0"/>
              <a:t>3</a:t>
            </a:r>
            <a:r>
              <a:rPr lang="zh-CN" altLang="zh-CN" i="1" dirty="0"/>
              <a:t>，</a:t>
            </a:r>
            <a:r>
              <a:rPr lang="en-US" altLang="zh-CN" i="1" dirty="0"/>
              <a:t>…</a:t>
            </a:r>
            <a:r>
              <a:rPr lang="zh-CN" altLang="zh-CN" i="1" dirty="0"/>
              <a:t>，</a:t>
            </a:r>
            <a:r>
              <a:rPr lang="en-US" altLang="zh-CN" i="1" dirty="0"/>
              <a:t>n-1</a:t>
            </a:r>
            <a:r>
              <a:rPr lang="zh-CN" altLang="zh-CN" dirty="0"/>
              <a:t>）指向的子树，其所有属性值</a:t>
            </a:r>
            <a:r>
              <a:rPr lang="en-US" altLang="zh-CN" i="1" dirty="0"/>
              <a:t>Key</a:t>
            </a:r>
            <a:r>
              <a:rPr lang="zh-CN" altLang="zh-CN" dirty="0"/>
              <a:t>均满足</a:t>
            </a:r>
            <a:r>
              <a:rPr lang="en-US" altLang="zh-CN" i="1" dirty="0"/>
              <a:t>K</a:t>
            </a:r>
            <a:r>
              <a:rPr lang="en-US" altLang="zh-CN" i="1" baseline="-25000" dirty="0"/>
              <a:t>i-1 </a:t>
            </a:r>
            <a:r>
              <a:rPr lang="en-US" altLang="zh-CN" dirty="0"/>
              <a:t>≤ </a:t>
            </a:r>
            <a:r>
              <a:rPr lang="en-US" altLang="zh-CN" i="1" dirty="0"/>
              <a:t>Key </a:t>
            </a:r>
            <a:r>
              <a:rPr lang="en-US" altLang="zh-CN" dirty="0"/>
              <a:t>&lt;</a:t>
            </a:r>
            <a:r>
              <a:rPr lang="en-US" altLang="zh-CN" i="1" baseline="-25000" dirty="0"/>
              <a:t> </a:t>
            </a:r>
            <a:r>
              <a:rPr lang="en-US" altLang="zh-CN" i="1" dirty="0"/>
              <a:t>K</a:t>
            </a:r>
            <a:r>
              <a:rPr lang="en-US" altLang="zh-CN" i="1" baseline="-25000" dirty="0"/>
              <a:t>i</a:t>
            </a:r>
            <a:endParaRPr lang="en-US" altLang="zh-CN" dirty="0"/>
          </a:p>
          <a:p>
            <a:pPr lvl="4"/>
            <a:r>
              <a:rPr lang="en-US" altLang="zh-CN" i="1" dirty="0"/>
              <a:t>P</a:t>
            </a:r>
            <a:r>
              <a:rPr lang="en-US" altLang="zh-CN" i="1" baseline="-25000" dirty="0"/>
              <a:t>n</a:t>
            </a:r>
            <a:r>
              <a:rPr lang="zh-CN" altLang="zh-CN" dirty="0"/>
              <a:t>指向的子树，其所有属性值</a:t>
            </a:r>
            <a:r>
              <a:rPr lang="en-US" altLang="zh-CN" i="1" dirty="0"/>
              <a:t>Key</a:t>
            </a:r>
            <a:r>
              <a:rPr lang="zh-CN" altLang="zh-CN" dirty="0"/>
              <a:t>均满足</a:t>
            </a:r>
            <a:r>
              <a:rPr lang="en-US" altLang="zh-CN" i="1" dirty="0"/>
              <a:t>Key </a:t>
            </a:r>
            <a:r>
              <a:rPr lang="en-US" altLang="zh-CN" dirty="0"/>
              <a:t>≥</a:t>
            </a:r>
            <a:r>
              <a:rPr lang="en-US" altLang="zh-CN" i="1" baseline="-25000" dirty="0"/>
              <a:t> </a:t>
            </a:r>
            <a:r>
              <a:rPr lang="en-US" altLang="zh-CN" i="1" dirty="0"/>
              <a:t>K</a:t>
            </a:r>
            <a:r>
              <a:rPr lang="en-US" altLang="zh-CN" i="1" baseline="-25000" dirty="0"/>
              <a:t>n-1</a:t>
            </a:r>
            <a:r>
              <a:rPr lang="zh-CN" altLang="zh-CN" dirty="0"/>
              <a:t>。</a:t>
            </a:r>
            <a:endParaRPr lang="en-US" altLang="zh-CN" dirty="0"/>
          </a:p>
        </p:txBody>
      </p:sp>
      <p:sp>
        <p:nvSpPr>
          <p:cNvPr id="193541" name="文本框 5"/>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25700" y="3182466"/>
            <a:ext cx="4938588" cy="1405016"/>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树索引的结构</a:t>
            </a:r>
            <a:endParaRPr lang="zh-CN" altLang="en-US" dirty="0">
              <a:solidFill>
                <a:schemeClr val="accent6"/>
              </a:solidFill>
              <a:latin typeface="Times New Roman" panose="02020603050405020304" pitchFamily="18" charset="0"/>
            </a:endParaRPr>
          </a:p>
        </p:txBody>
      </p:sp>
      <p:sp>
        <p:nvSpPr>
          <p:cNvPr id="195587" name="内容占位符 2"/>
          <p:cNvSpPr>
            <a:spLocks noGrp="1"/>
          </p:cNvSpPr>
          <p:nvPr>
            <p:ph idx="1"/>
          </p:nvPr>
        </p:nvSpPr>
        <p:spPr>
          <a:xfrm>
            <a:off x="457200" y="1004888"/>
            <a:ext cx="7427913" cy="3641725"/>
          </a:xfrm>
        </p:spPr>
        <p:txBody>
          <a:bodyPr vert="horz" wrap="square" lIns="91440" tIns="45720" rIns="91440" bIns="45720" anchor="t" anchorCtr="0"/>
          <a:lstStyle/>
          <a:p>
            <a:pPr lvl="1"/>
            <a:r>
              <a:rPr lang="zh-CN" altLang="en-US" dirty="0"/>
              <a:t>例：</a:t>
            </a:r>
            <a:r>
              <a:rPr lang="en-US" altLang="zh-CN" dirty="0"/>
              <a:t>Student</a:t>
            </a:r>
            <a:r>
              <a:rPr lang="zh-CN" altLang="en-US" dirty="0"/>
              <a:t>表</a:t>
            </a:r>
            <a:r>
              <a:rPr lang="en-US" altLang="zh-CN" dirty="0"/>
              <a:t>Sno</a:t>
            </a:r>
            <a:r>
              <a:rPr lang="zh-CN" altLang="en-US" dirty="0"/>
              <a:t>属性上的</a:t>
            </a:r>
            <a:r>
              <a:rPr lang="en-US" altLang="zh-CN" dirty="0"/>
              <a:t>B+</a:t>
            </a:r>
            <a:r>
              <a:rPr lang="zh-CN" altLang="en-US" dirty="0"/>
              <a:t>树索引（</a:t>
            </a:r>
            <a:r>
              <a:rPr lang="en-US" altLang="zh-CN" dirty="0"/>
              <a:t>n=5</a:t>
            </a:r>
            <a:r>
              <a:rPr lang="zh-CN" altLang="en-US" dirty="0"/>
              <a:t>）</a:t>
            </a:r>
            <a:endParaRPr lang="en-US" altLang="zh-CN" dirty="0"/>
          </a:p>
        </p:txBody>
      </p:sp>
      <p:grpSp>
        <p:nvGrpSpPr>
          <p:cNvPr id="195588" name="组合 4"/>
          <p:cNvGrpSpPr/>
          <p:nvPr/>
        </p:nvGrpSpPr>
        <p:grpSpPr>
          <a:xfrm>
            <a:off x="1258888" y="1511300"/>
            <a:ext cx="6408737" cy="3151188"/>
            <a:chOff x="0" y="0"/>
            <a:chExt cx="5590999" cy="2849272"/>
          </a:xfrm>
        </p:grpSpPr>
        <p:sp>
          <p:nvSpPr>
            <p:cNvPr id="6" name="矩形 5"/>
            <p:cNvSpPr/>
            <p:nvPr/>
          </p:nvSpPr>
          <p:spPr>
            <a:xfrm>
              <a:off x="0" y="0"/>
              <a:ext cx="5590999" cy="943059"/>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pic>
          <p:nvPicPr>
            <p:cNvPr id="195591" name="图片 6"/>
            <p:cNvPicPr>
              <a:picLocks noChangeAspect="1"/>
            </p:cNvPicPr>
            <p:nvPr/>
          </p:nvPicPr>
          <p:blipFill>
            <a:blip r:embed="rId1"/>
            <a:stretch>
              <a:fillRect/>
            </a:stretch>
          </p:blipFill>
          <p:spPr>
            <a:xfrm>
              <a:off x="0" y="62257"/>
              <a:ext cx="5274310" cy="2787015"/>
            </a:xfrm>
            <a:prstGeom prst="rect">
              <a:avLst/>
            </a:prstGeom>
            <a:noFill/>
            <a:ln w="9525">
              <a:noFill/>
            </a:ln>
          </p:spPr>
        </p:pic>
      </p:grpSp>
      <p:sp>
        <p:nvSpPr>
          <p:cNvPr id="195589" name="文本框 7"/>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树索引的结构</a:t>
            </a:r>
            <a:endParaRPr lang="zh-CN" altLang="en-US" dirty="0">
              <a:solidFill>
                <a:schemeClr val="accent6"/>
              </a:solidFill>
              <a:latin typeface="Times New Roman" panose="02020603050405020304" pitchFamily="18" charset="0"/>
            </a:endParaRPr>
          </a:p>
        </p:txBody>
      </p:sp>
      <p:sp>
        <p:nvSpPr>
          <p:cNvPr id="197635" name="内容占位符 2"/>
          <p:cNvSpPr>
            <a:spLocks noGrp="1"/>
          </p:cNvSpPr>
          <p:nvPr>
            <p:ph idx="1"/>
          </p:nvPr>
        </p:nvSpPr>
        <p:spPr>
          <a:xfrm>
            <a:off x="-90487" y="1004888"/>
            <a:ext cx="7427912" cy="3641725"/>
          </a:xfrm>
        </p:spPr>
        <p:txBody>
          <a:bodyPr vert="horz" wrap="square" lIns="91440" tIns="45720" rIns="91440" bIns="45720" anchor="t" anchorCtr="0"/>
          <a:lstStyle/>
          <a:p>
            <a:pPr lvl="1"/>
            <a:r>
              <a:rPr lang="zh-CN" altLang="en-US" dirty="0"/>
              <a:t>例：</a:t>
            </a:r>
            <a:r>
              <a:rPr lang="en-US" altLang="zh-CN" dirty="0"/>
              <a:t>Student</a:t>
            </a:r>
            <a:r>
              <a:rPr lang="zh-CN" altLang="en-US" dirty="0"/>
              <a:t>表</a:t>
            </a:r>
            <a:r>
              <a:rPr lang="en-US" altLang="zh-CN" dirty="0"/>
              <a:t>Sno</a:t>
            </a:r>
            <a:r>
              <a:rPr lang="zh-CN" altLang="en-US" dirty="0"/>
              <a:t>属性上的</a:t>
            </a:r>
            <a:r>
              <a:rPr lang="en-US" altLang="zh-CN" dirty="0"/>
              <a:t>B+</a:t>
            </a:r>
            <a:r>
              <a:rPr lang="zh-CN" altLang="en-US" dirty="0"/>
              <a:t>树索引（</a:t>
            </a:r>
            <a:r>
              <a:rPr lang="en-US" altLang="zh-CN" dirty="0"/>
              <a:t>n=5</a:t>
            </a:r>
            <a:r>
              <a:rPr lang="zh-CN" altLang="en-US" dirty="0"/>
              <a:t>）</a:t>
            </a:r>
            <a:endParaRPr lang="en-US" altLang="zh-CN" dirty="0"/>
          </a:p>
          <a:p>
            <a:pPr lvl="2"/>
            <a:endParaRPr lang="en-US" altLang="zh-CN" dirty="0"/>
          </a:p>
          <a:p>
            <a:pPr lvl="2"/>
            <a:r>
              <a:rPr lang="zh-CN" altLang="en-US" dirty="0"/>
              <a:t>一个物理块：</a:t>
            </a:r>
            <a:endParaRPr lang="en-US" altLang="zh-CN" dirty="0"/>
          </a:p>
          <a:p>
            <a:pPr lvl="3"/>
            <a:r>
              <a:rPr lang="zh-CN" altLang="en-US" dirty="0"/>
              <a:t>最多存放</a:t>
            </a:r>
            <a:r>
              <a:rPr lang="en-US" altLang="zh-CN" dirty="0"/>
              <a:t>4</a:t>
            </a:r>
            <a:r>
              <a:rPr lang="zh-CN" altLang="en-US" dirty="0"/>
              <a:t>个</a:t>
            </a:r>
            <a:r>
              <a:rPr lang="en-US" altLang="zh-CN" dirty="0"/>
              <a:t>Sno</a:t>
            </a:r>
            <a:r>
              <a:rPr lang="zh-CN" altLang="en-US" dirty="0"/>
              <a:t>属性值和</a:t>
            </a:r>
            <a:r>
              <a:rPr lang="en-US" altLang="zh-CN" dirty="0"/>
              <a:t>5</a:t>
            </a:r>
            <a:r>
              <a:rPr lang="zh-CN" altLang="en-US" dirty="0"/>
              <a:t>个指针</a:t>
            </a:r>
            <a:endParaRPr lang="en-US" altLang="zh-CN" dirty="0"/>
          </a:p>
          <a:p>
            <a:pPr lvl="3"/>
            <a:r>
              <a:rPr lang="zh-CN" altLang="en-US" dirty="0"/>
              <a:t>最少存放</a:t>
            </a:r>
            <a:r>
              <a:rPr lang="en-US" altLang="zh-CN" dirty="0"/>
              <a:t>2</a:t>
            </a:r>
            <a:r>
              <a:rPr lang="zh-CN" altLang="en-US" dirty="0"/>
              <a:t>个</a:t>
            </a:r>
            <a:r>
              <a:rPr lang="en-US" altLang="zh-CN" dirty="0"/>
              <a:t>Sno</a:t>
            </a:r>
            <a:r>
              <a:rPr lang="zh-CN" altLang="en-US" dirty="0"/>
              <a:t>属性值和</a:t>
            </a:r>
            <a:r>
              <a:rPr lang="en-US" altLang="zh-CN" dirty="0"/>
              <a:t>3</a:t>
            </a:r>
            <a:r>
              <a:rPr lang="zh-CN" altLang="en-US" dirty="0"/>
              <a:t>个指针</a:t>
            </a:r>
            <a:endParaRPr lang="en-US" altLang="zh-CN" dirty="0"/>
          </a:p>
          <a:p>
            <a:pPr lvl="3"/>
            <a:r>
              <a:rPr lang="zh-CN" altLang="en-US" dirty="0"/>
              <a:t>根结点除外</a:t>
            </a:r>
            <a:endParaRPr lang="en-US" altLang="zh-CN" dirty="0"/>
          </a:p>
          <a:p>
            <a:pPr lvl="2"/>
            <a:endParaRPr lang="en-US" altLang="zh-CN" dirty="0"/>
          </a:p>
          <a:p>
            <a:pPr lvl="2"/>
            <a:r>
              <a:rPr lang="zh-CN" altLang="en-US" dirty="0"/>
              <a:t>叶子结点形成一个顺序集合</a:t>
            </a:r>
            <a:endParaRPr lang="zh-CN" altLang="en-US" dirty="0"/>
          </a:p>
          <a:p>
            <a:pPr lvl="2"/>
            <a:endParaRPr lang="en-US" altLang="zh-CN" dirty="0"/>
          </a:p>
        </p:txBody>
      </p:sp>
      <p:grpSp>
        <p:nvGrpSpPr>
          <p:cNvPr id="197636" name="组合 4"/>
          <p:cNvGrpSpPr>
            <a:grpSpLocks noChangeAspect="1"/>
          </p:cNvGrpSpPr>
          <p:nvPr/>
        </p:nvGrpSpPr>
        <p:grpSpPr>
          <a:xfrm>
            <a:off x="5435600" y="2887663"/>
            <a:ext cx="3600450" cy="1900237"/>
            <a:chOff x="0" y="0"/>
            <a:chExt cx="5590999" cy="2849272"/>
          </a:xfrm>
        </p:grpSpPr>
        <p:sp>
          <p:nvSpPr>
            <p:cNvPr id="6" name="矩形 5"/>
            <p:cNvSpPr/>
            <p:nvPr/>
          </p:nvSpPr>
          <p:spPr>
            <a:xfrm>
              <a:off x="0" y="0"/>
              <a:ext cx="5590999" cy="942617"/>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197639" name="图片 6"/>
            <p:cNvPicPr>
              <a:picLocks noChangeAspect="1"/>
            </p:cNvPicPr>
            <p:nvPr/>
          </p:nvPicPr>
          <p:blipFill>
            <a:blip r:embed="rId1"/>
            <a:stretch>
              <a:fillRect/>
            </a:stretch>
          </p:blipFill>
          <p:spPr>
            <a:xfrm>
              <a:off x="0" y="62257"/>
              <a:ext cx="5274310" cy="2787015"/>
            </a:xfrm>
            <a:prstGeom prst="rect">
              <a:avLst/>
            </a:prstGeom>
            <a:noFill/>
            <a:ln w="9525">
              <a:noFill/>
            </a:ln>
          </p:spPr>
        </p:pic>
      </p:grpSp>
      <p:sp>
        <p:nvSpPr>
          <p:cNvPr id="197637" name="文本框 7"/>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树索引的查询</a:t>
            </a:r>
            <a:endParaRPr lang="zh-CN" altLang="en-US" dirty="0">
              <a:solidFill>
                <a:schemeClr val="accent6"/>
              </a:solidFill>
              <a:latin typeface="Times New Roman" panose="02020603050405020304" pitchFamily="18" charset="0"/>
            </a:endParaRPr>
          </a:p>
        </p:txBody>
      </p:sp>
      <p:sp>
        <p:nvSpPr>
          <p:cNvPr id="199683" name="内容占位符 2"/>
          <p:cNvSpPr>
            <a:spLocks noGrp="1"/>
          </p:cNvSpPr>
          <p:nvPr>
            <p:ph idx="1"/>
          </p:nvPr>
        </p:nvSpPr>
        <p:spPr/>
        <p:txBody>
          <a:bodyPr vert="horz" wrap="square" lIns="91440" tIns="45720" rIns="91440" bIns="45720" anchor="t" anchorCtr="0"/>
          <a:lstStyle/>
          <a:p>
            <a:r>
              <a:rPr lang="en-US" altLang="zh-CN" dirty="0"/>
              <a:t>B+</a:t>
            </a:r>
            <a:r>
              <a:rPr lang="zh-CN" altLang="en-US" dirty="0"/>
              <a:t>树索引</a:t>
            </a:r>
            <a:endParaRPr lang="en-US" altLang="zh-CN" dirty="0"/>
          </a:p>
          <a:p>
            <a:pPr lvl="1"/>
            <a:r>
              <a:rPr lang="en-US" altLang="zh-CN" dirty="0">
                <a:solidFill>
                  <a:srgbClr val="000000"/>
                </a:solidFill>
              </a:rPr>
              <a:t>B+</a:t>
            </a:r>
            <a:r>
              <a:rPr lang="zh-CN" altLang="en-US" dirty="0">
                <a:solidFill>
                  <a:srgbClr val="000000"/>
                </a:solidFill>
              </a:rPr>
              <a:t>树索引的结构</a:t>
            </a:r>
            <a:endParaRPr lang="en-US" altLang="zh-CN" dirty="0">
              <a:solidFill>
                <a:srgbClr val="000000"/>
              </a:solidFill>
            </a:endParaRPr>
          </a:p>
          <a:p>
            <a:pPr lvl="1"/>
            <a:r>
              <a:rPr lang="en-US" altLang="zh-CN" dirty="0">
                <a:solidFill>
                  <a:srgbClr val="FF0000"/>
                </a:solidFill>
              </a:rPr>
              <a:t>B+</a:t>
            </a:r>
            <a:r>
              <a:rPr lang="zh-CN" altLang="en-US" dirty="0">
                <a:solidFill>
                  <a:srgbClr val="FF0000"/>
                </a:solidFill>
              </a:rPr>
              <a:t>树索引的查询</a:t>
            </a:r>
            <a:endParaRPr lang="en-US" altLang="zh-CN" dirty="0">
              <a:solidFill>
                <a:srgbClr val="FF0000"/>
              </a:solidFill>
            </a:endParaRPr>
          </a:p>
          <a:p>
            <a:pPr lvl="1"/>
            <a:r>
              <a:rPr lang="en-US" altLang="zh-CN" dirty="0"/>
              <a:t>B+</a:t>
            </a:r>
            <a:r>
              <a:rPr lang="zh-CN" altLang="en-US" dirty="0"/>
              <a:t>树索引的维护</a:t>
            </a:r>
            <a:endParaRPr lang="en-US" altLang="zh-CN" dirty="0"/>
          </a:p>
        </p:txBody>
      </p:sp>
      <p:sp>
        <p:nvSpPr>
          <p:cNvPr id="199684"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树索引的查询</a:t>
            </a:r>
            <a:endParaRPr lang="zh-CN" altLang="en-US" dirty="0">
              <a:solidFill>
                <a:schemeClr val="accent6"/>
              </a:solidFill>
              <a:latin typeface="Times New Roman" panose="02020603050405020304" pitchFamily="18" charset="0"/>
            </a:endParaRPr>
          </a:p>
        </p:txBody>
      </p:sp>
      <p:sp>
        <p:nvSpPr>
          <p:cNvPr id="201731" name="内容占位符 2"/>
          <p:cNvSpPr>
            <a:spLocks noGrp="1"/>
          </p:cNvSpPr>
          <p:nvPr>
            <p:ph idx="1"/>
          </p:nvPr>
        </p:nvSpPr>
        <p:spPr>
          <a:xfrm>
            <a:off x="457200" y="1004888"/>
            <a:ext cx="7427913" cy="3641725"/>
          </a:xfrm>
        </p:spPr>
        <p:txBody>
          <a:bodyPr vert="horz" wrap="square" lIns="91440" tIns="45720" rIns="91440" bIns="45720" anchor="t" anchorCtr="0"/>
          <a:lstStyle/>
          <a:p>
            <a:r>
              <a:rPr lang="en-US" altLang="zh-CN" dirty="0"/>
              <a:t>B+</a:t>
            </a:r>
            <a:r>
              <a:rPr lang="zh-CN" altLang="en-US" dirty="0"/>
              <a:t>树索引的查询</a:t>
            </a:r>
            <a:endParaRPr lang="en-US" altLang="zh-CN" dirty="0"/>
          </a:p>
          <a:p>
            <a:pPr lvl="1"/>
            <a:r>
              <a:rPr lang="zh-CN" altLang="en-US" dirty="0"/>
              <a:t>高效地完成随机查找和范围查询</a:t>
            </a:r>
            <a:endParaRPr lang="en-US" altLang="zh-CN" dirty="0"/>
          </a:p>
          <a:p>
            <a:pPr lvl="2"/>
            <a:r>
              <a:rPr lang="zh-CN" altLang="en-US" dirty="0"/>
              <a:t>随机查找：按照索引属性的取值进行查找</a:t>
            </a:r>
            <a:endParaRPr lang="en-US" altLang="zh-CN" dirty="0"/>
          </a:p>
          <a:p>
            <a:pPr lvl="3"/>
            <a:r>
              <a:rPr lang="zh-CN" altLang="en-US" dirty="0"/>
              <a:t>从根结点开始</a:t>
            </a:r>
            <a:endParaRPr lang="en-US" altLang="zh-CN" dirty="0"/>
          </a:p>
          <a:p>
            <a:pPr lvl="3"/>
            <a:r>
              <a:rPr lang="zh-CN" altLang="en-US" dirty="0"/>
              <a:t>沿父子结点指针逐层向下搜索</a:t>
            </a:r>
            <a:endParaRPr lang="en-US" altLang="zh-CN" dirty="0"/>
          </a:p>
          <a:p>
            <a:pPr lvl="3"/>
            <a:r>
              <a:rPr lang="zh-CN" altLang="en-US" dirty="0"/>
              <a:t>直到叶结点（匹配则返回结果，否则没有满足条件的元组）</a:t>
            </a:r>
            <a:endParaRPr lang="en-US" altLang="zh-CN" dirty="0"/>
          </a:p>
        </p:txBody>
      </p:sp>
      <p:sp>
        <p:nvSpPr>
          <p:cNvPr id="201732" name="文本框 4"/>
          <p:cNvSpPr txBox="1"/>
          <p:nvPr/>
        </p:nvSpPr>
        <p:spPr>
          <a:xfrm>
            <a:off x="0" y="0"/>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树索引的查询</a:t>
            </a:r>
            <a:endParaRPr lang="zh-CN" altLang="en-US" dirty="0">
              <a:solidFill>
                <a:schemeClr val="accent6"/>
              </a:solidFill>
              <a:latin typeface="Times New Roman" panose="02020603050405020304" pitchFamily="18" charset="0"/>
            </a:endParaRPr>
          </a:p>
        </p:txBody>
      </p:sp>
      <p:sp>
        <p:nvSpPr>
          <p:cNvPr id="203779" name="内容占位符 2"/>
          <p:cNvSpPr>
            <a:spLocks noGrp="1"/>
          </p:cNvSpPr>
          <p:nvPr>
            <p:ph idx="1"/>
          </p:nvPr>
        </p:nvSpPr>
        <p:spPr>
          <a:xfrm>
            <a:off x="457200" y="823913"/>
            <a:ext cx="7859713" cy="3641725"/>
          </a:xfrm>
        </p:spPr>
        <p:txBody>
          <a:bodyPr vert="horz" wrap="square" lIns="91440" tIns="45720" rIns="91440" bIns="45720" anchor="t" anchorCtr="0"/>
          <a:lstStyle/>
          <a:p>
            <a:pPr marL="914400" lvl="2" indent="0">
              <a:buNone/>
            </a:pPr>
            <a:endParaRPr lang="en-US" altLang="zh-CN" dirty="0"/>
          </a:p>
          <a:p>
            <a:pPr marL="914400" lvl="2" indent="0"/>
            <a:r>
              <a:rPr lang="zh-CN" altLang="en-US" dirty="0"/>
              <a:t>随机查找：按照索引属性的取值进行查找</a:t>
            </a:r>
            <a:endParaRPr lang="en-US" altLang="zh-CN" dirty="0"/>
          </a:p>
          <a:p>
            <a:pPr lvl="3"/>
            <a:r>
              <a:rPr lang="zh-CN" altLang="en-US" dirty="0"/>
              <a:t>例：</a:t>
            </a:r>
            <a:r>
              <a:rPr lang="zh-CN" altLang="zh-CN" dirty="0"/>
              <a:t>在</a:t>
            </a:r>
            <a:r>
              <a:rPr lang="en-US" altLang="zh-CN" dirty="0"/>
              <a:t>Student</a:t>
            </a:r>
            <a:r>
              <a:rPr lang="zh-CN" altLang="zh-CN" dirty="0"/>
              <a:t>表中查询</a:t>
            </a:r>
            <a:r>
              <a:rPr lang="en-US" altLang="zh-CN" i="1" dirty="0"/>
              <a:t>Sno=20180011</a:t>
            </a:r>
            <a:r>
              <a:rPr lang="zh-CN" altLang="zh-CN" dirty="0"/>
              <a:t>的学生信息 </a:t>
            </a:r>
            <a:endParaRPr lang="en-US" altLang="zh-CN" dirty="0"/>
          </a:p>
        </p:txBody>
      </p:sp>
      <p:grpSp>
        <p:nvGrpSpPr>
          <p:cNvPr id="203780" name="组合 11"/>
          <p:cNvGrpSpPr/>
          <p:nvPr/>
        </p:nvGrpSpPr>
        <p:grpSpPr>
          <a:xfrm>
            <a:off x="457200" y="2139950"/>
            <a:ext cx="7931150" cy="2619375"/>
            <a:chOff x="457200" y="2139702"/>
            <a:chExt cx="7930632" cy="2619347"/>
          </a:xfrm>
        </p:grpSpPr>
        <p:grpSp>
          <p:nvGrpSpPr>
            <p:cNvPr id="203782" name="组合 3"/>
            <p:cNvGrpSpPr>
              <a:grpSpLocks noChangeAspect="1"/>
            </p:cNvGrpSpPr>
            <p:nvPr/>
          </p:nvGrpSpPr>
          <p:grpSpPr>
            <a:xfrm>
              <a:off x="3059832" y="2139702"/>
              <a:ext cx="5328000" cy="2619347"/>
              <a:chOff x="0" y="0"/>
              <a:chExt cx="5590999" cy="2849272"/>
            </a:xfrm>
          </p:grpSpPr>
          <p:sp>
            <p:nvSpPr>
              <p:cNvPr id="5" name="矩形 4"/>
              <p:cNvSpPr/>
              <p:nvPr/>
            </p:nvSpPr>
            <p:spPr>
              <a:xfrm>
                <a:off x="732" y="0"/>
                <a:ext cx="5590267" cy="942850"/>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1" i="0" u="none" strike="noStrike" kern="1200" cap="none" spc="0" normalizeH="0" baseline="0" noProof="0">
                  <a:ln>
                    <a:noFill/>
                  </a:ln>
                  <a:solidFill>
                    <a:schemeClr val="lt1"/>
                  </a:solidFill>
                  <a:effectLst/>
                  <a:uLnTx/>
                  <a:uFillTx/>
                  <a:latin typeface="+mn-lt"/>
                  <a:ea typeface="+mn-ea"/>
                  <a:cs typeface="+mn-cs"/>
                </a:endParaRPr>
              </a:p>
            </p:txBody>
          </p:sp>
          <p:pic>
            <p:nvPicPr>
              <p:cNvPr id="203787" name="图片 5"/>
              <p:cNvPicPr>
                <a:picLocks noChangeAspect="1"/>
              </p:cNvPicPr>
              <p:nvPr/>
            </p:nvPicPr>
            <p:blipFill>
              <a:blip r:embed="rId1"/>
              <a:stretch>
                <a:fillRect/>
              </a:stretch>
            </p:blipFill>
            <p:spPr>
              <a:xfrm>
                <a:off x="0" y="62257"/>
                <a:ext cx="5274310" cy="2787015"/>
              </a:xfrm>
              <a:prstGeom prst="rect">
                <a:avLst/>
              </a:prstGeom>
              <a:noFill/>
              <a:ln w="9525">
                <a:noFill/>
              </a:ln>
            </p:spPr>
          </p:pic>
        </p:grpSp>
        <p:sp>
          <p:nvSpPr>
            <p:cNvPr id="203783" name="矩形 6"/>
            <p:cNvSpPr/>
            <p:nvPr/>
          </p:nvSpPr>
          <p:spPr>
            <a:xfrm>
              <a:off x="5068880" y="2196934"/>
              <a:ext cx="1008112" cy="16320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203784" name="肘形连接符 8"/>
            <p:cNvCxnSpPr>
              <a:stCxn id="203783" idx="0"/>
              <a:endCxn id="203785" idx="0"/>
            </p:cNvCxnSpPr>
            <p:nvPr/>
          </p:nvCxnSpPr>
          <p:spPr>
            <a:xfrm rot="-5400000" flipH="1" flipV="1">
              <a:off x="3380832" y="450322"/>
              <a:ext cx="445492" cy="3938715"/>
            </a:xfrm>
            <a:prstGeom prst="bentConnector3">
              <a:avLst>
                <a:gd name="adj1" fmla="val -51315"/>
              </a:avLst>
            </a:prstGeom>
            <a:ln w="9525" cap="flat" cmpd="sng">
              <a:solidFill>
                <a:srgbClr val="FF0000"/>
              </a:solidFill>
              <a:prstDash val="solid"/>
              <a:round/>
              <a:headEnd type="none" w="med" len="med"/>
              <a:tailEnd type="triangle" w="med" len="med"/>
            </a:ln>
          </p:spPr>
        </p:cxnSp>
        <p:sp>
          <p:nvSpPr>
            <p:cNvPr id="203785" name="文本框 9"/>
            <p:cNvSpPr txBox="1"/>
            <p:nvPr/>
          </p:nvSpPr>
          <p:spPr>
            <a:xfrm>
              <a:off x="457200" y="2642426"/>
              <a:ext cx="2354042"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20180011&gt;20180008</a:t>
              </a:r>
              <a:endParaRPr lang="en-US" altLang="zh-CN" sz="1800" dirty="0"/>
            </a:p>
            <a:p>
              <a:pPr marL="0" lvl="0" indent="0">
                <a:spcBef>
                  <a:spcPct val="0"/>
                </a:spcBef>
                <a:buSzTx/>
                <a:buFontTx/>
                <a:buNone/>
              </a:pPr>
              <a:r>
                <a:rPr lang="zh-CN" altLang="en-US" sz="1800" dirty="0"/>
                <a:t>沿右子树继续搜索</a:t>
              </a:r>
              <a:endParaRPr lang="zh-CN" altLang="en-US" sz="1800" dirty="0"/>
            </a:p>
          </p:txBody>
        </p:sp>
      </p:grpSp>
      <p:sp>
        <p:nvSpPr>
          <p:cNvPr id="203781" name="文本框 11"/>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树索引的查询</a:t>
            </a:r>
            <a:endParaRPr lang="zh-CN" altLang="en-US" dirty="0">
              <a:solidFill>
                <a:schemeClr val="accent6"/>
              </a:solidFill>
              <a:latin typeface="Times New Roman" panose="02020603050405020304" pitchFamily="18" charset="0"/>
            </a:endParaRPr>
          </a:p>
        </p:txBody>
      </p:sp>
      <p:sp>
        <p:nvSpPr>
          <p:cNvPr id="205827" name="内容占位符 2"/>
          <p:cNvSpPr>
            <a:spLocks noGrp="1"/>
          </p:cNvSpPr>
          <p:nvPr>
            <p:ph idx="1"/>
          </p:nvPr>
        </p:nvSpPr>
        <p:spPr>
          <a:xfrm>
            <a:off x="323850" y="833438"/>
            <a:ext cx="7858125" cy="3641725"/>
          </a:xfrm>
        </p:spPr>
        <p:txBody>
          <a:bodyPr vert="horz" wrap="square" lIns="91440" tIns="45720" rIns="91440" bIns="45720" anchor="t" anchorCtr="0"/>
          <a:lstStyle/>
          <a:p>
            <a:pPr marL="914400" lvl="2" indent="0">
              <a:buNone/>
            </a:pPr>
            <a:endParaRPr lang="en-US" altLang="zh-CN" dirty="0"/>
          </a:p>
          <a:p>
            <a:pPr marL="914400" lvl="2" indent="0"/>
            <a:r>
              <a:rPr lang="zh-CN" altLang="en-US" dirty="0"/>
              <a:t>随机查找：按照索引属性的取值进行查找</a:t>
            </a:r>
            <a:endParaRPr lang="en-US" altLang="zh-CN" dirty="0"/>
          </a:p>
          <a:p>
            <a:pPr lvl="3"/>
            <a:r>
              <a:rPr lang="zh-CN" altLang="en-US" dirty="0"/>
              <a:t>例：</a:t>
            </a:r>
            <a:r>
              <a:rPr lang="zh-CN" altLang="zh-CN" dirty="0"/>
              <a:t>在</a:t>
            </a:r>
            <a:r>
              <a:rPr lang="en-US" altLang="zh-CN" dirty="0"/>
              <a:t>Student</a:t>
            </a:r>
            <a:r>
              <a:rPr lang="zh-CN" altLang="zh-CN" dirty="0"/>
              <a:t>表中查询</a:t>
            </a:r>
            <a:r>
              <a:rPr lang="en-US" altLang="zh-CN" i="1" dirty="0"/>
              <a:t>Sno=20180011</a:t>
            </a:r>
            <a:r>
              <a:rPr lang="zh-CN" altLang="zh-CN" dirty="0"/>
              <a:t>的学生信息 </a:t>
            </a:r>
            <a:endParaRPr lang="en-US" altLang="zh-CN" dirty="0"/>
          </a:p>
        </p:txBody>
      </p:sp>
      <p:grpSp>
        <p:nvGrpSpPr>
          <p:cNvPr id="205828" name="组合 11"/>
          <p:cNvGrpSpPr/>
          <p:nvPr/>
        </p:nvGrpSpPr>
        <p:grpSpPr>
          <a:xfrm>
            <a:off x="87313" y="2139950"/>
            <a:ext cx="8832850" cy="2619375"/>
            <a:chOff x="-445898" y="2139702"/>
            <a:chExt cx="8833730" cy="2619347"/>
          </a:xfrm>
        </p:grpSpPr>
        <p:grpSp>
          <p:nvGrpSpPr>
            <p:cNvPr id="205830" name="组合 3"/>
            <p:cNvGrpSpPr>
              <a:grpSpLocks noChangeAspect="1"/>
            </p:cNvGrpSpPr>
            <p:nvPr/>
          </p:nvGrpSpPr>
          <p:grpSpPr>
            <a:xfrm>
              <a:off x="3059832" y="2139702"/>
              <a:ext cx="5328000" cy="2619347"/>
              <a:chOff x="0" y="0"/>
              <a:chExt cx="5590999" cy="2849272"/>
            </a:xfrm>
          </p:grpSpPr>
          <p:sp>
            <p:nvSpPr>
              <p:cNvPr id="5" name="矩形 4"/>
              <p:cNvSpPr/>
              <p:nvPr/>
            </p:nvSpPr>
            <p:spPr>
              <a:xfrm>
                <a:off x="-190" y="0"/>
                <a:ext cx="5591189" cy="942850"/>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5835" name="图片 5"/>
              <p:cNvPicPr>
                <a:picLocks noChangeAspect="1"/>
              </p:cNvPicPr>
              <p:nvPr/>
            </p:nvPicPr>
            <p:blipFill>
              <a:blip r:embed="rId1"/>
              <a:stretch>
                <a:fillRect/>
              </a:stretch>
            </p:blipFill>
            <p:spPr>
              <a:xfrm>
                <a:off x="0" y="62257"/>
                <a:ext cx="5274310" cy="2787015"/>
              </a:xfrm>
              <a:prstGeom prst="rect">
                <a:avLst/>
              </a:prstGeom>
              <a:noFill/>
              <a:ln w="9525">
                <a:noFill/>
              </a:ln>
            </p:spPr>
          </p:pic>
        </p:grpSp>
        <p:sp>
          <p:nvSpPr>
            <p:cNvPr id="205831" name="矩形 6"/>
            <p:cNvSpPr/>
            <p:nvPr/>
          </p:nvSpPr>
          <p:spPr>
            <a:xfrm>
              <a:off x="6300192" y="2492868"/>
              <a:ext cx="1008112" cy="16320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205832" name="肘形连接符 8"/>
            <p:cNvCxnSpPr>
              <a:stCxn id="205831" idx="0"/>
              <a:endCxn id="205833" idx="0"/>
            </p:cNvCxnSpPr>
            <p:nvPr/>
          </p:nvCxnSpPr>
          <p:spPr>
            <a:xfrm rot="-5400000" flipH="1" flipV="1">
              <a:off x="3694586" y="105248"/>
              <a:ext cx="722043" cy="5497281"/>
            </a:xfrm>
            <a:prstGeom prst="bentConnector3">
              <a:avLst>
                <a:gd name="adj1" fmla="val -63019"/>
              </a:avLst>
            </a:prstGeom>
            <a:ln w="9525" cap="flat" cmpd="sng">
              <a:solidFill>
                <a:srgbClr val="FF0000"/>
              </a:solidFill>
              <a:prstDash val="solid"/>
              <a:round/>
              <a:headEnd type="none" w="med" len="med"/>
              <a:tailEnd type="triangle" w="med" len="med"/>
            </a:ln>
          </p:spPr>
        </p:cxnSp>
        <p:sp>
          <p:nvSpPr>
            <p:cNvPr id="205833" name="文本框 9"/>
            <p:cNvSpPr txBox="1"/>
            <p:nvPr/>
          </p:nvSpPr>
          <p:spPr>
            <a:xfrm>
              <a:off x="-445898" y="3214911"/>
              <a:ext cx="3505730"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latin typeface="Arial" panose="020B0604020202020204" pitchFamily="34" charset="0"/>
                  <a:ea typeface="宋体" panose="02010600030101010101" pitchFamily="2" charset="-122"/>
                </a:rPr>
                <a:t>20180010&lt;20180011&lt;20180012</a:t>
              </a:r>
              <a:endParaRPr lang="en-US" altLang="zh-CN" sz="1800" dirty="0">
                <a:latin typeface="Arial" panose="020B0604020202020204" pitchFamily="34" charset="0"/>
                <a:ea typeface="宋体" panose="02010600030101010101" pitchFamily="2" charset="-122"/>
              </a:endParaRPr>
            </a:p>
            <a:p>
              <a:pPr marL="0" lvl="0" indent="0">
                <a:spcBef>
                  <a:spcPct val="0"/>
                </a:spcBef>
                <a:buSzTx/>
                <a:buFontTx/>
                <a:buNone/>
              </a:pPr>
              <a:r>
                <a:rPr lang="zh-CN" altLang="en-US" sz="1800" dirty="0">
                  <a:latin typeface="Arial" panose="020B0604020202020204" pitchFamily="34" charset="0"/>
                  <a:ea typeface="宋体" panose="02010600030101010101" pitchFamily="2" charset="-122"/>
                </a:rPr>
                <a:t>沿</a:t>
              </a:r>
              <a:r>
                <a:rPr lang="en-US" altLang="zh-CN" sz="1800" dirty="0">
                  <a:latin typeface="Arial" panose="020B0604020202020204" pitchFamily="34" charset="0"/>
                  <a:ea typeface="宋体" panose="02010600030101010101" pitchFamily="2" charset="-122"/>
                </a:rPr>
                <a:t>20180012</a:t>
              </a:r>
              <a:r>
                <a:rPr lang="zh-CN" altLang="en-US" sz="1800" dirty="0">
                  <a:latin typeface="Arial" panose="020B0604020202020204" pitchFamily="34" charset="0"/>
                  <a:ea typeface="宋体" panose="02010600030101010101" pitchFamily="2" charset="-122"/>
                </a:rPr>
                <a:t>左指针继续搜索</a:t>
              </a:r>
              <a:endParaRPr lang="zh-CN" altLang="en-US" sz="1800" dirty="0">
                <a:latin typeface="Arial" panose="020B0604020202020204" pitchFamily="34" charset="0"/>
                <a:ea typeface="宋体" panose="02010600030101010101" pitchFamily="2" charset="-122"/>
              </a:endParaRPr>
            </a:p>
          </p:txBody>
        </p:sp>
      </p:grpSp>
      <p:sp>
        <p:nvSpPr>
          <p:cNvPr id="205829" name="文本框 11"/>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树索引的查询</a:t>
            </a:r>
            <a:endParaRPr lang="zh-CN" altLang="en-US" dirty="0">
              <a:solidFill>
                <a:schemeClr val="accent6"/>
              </a:solidFill>
              <a:latin typeface="Times New Roman" panose="02020603050405020304" pitchFamily="18" charset="0"/>
            </a:endParaRPr>
          </a:p>
        </p:txBody>
      </p:sp>
      <p:sp>
        <p:nvSpPr>
          <p:cNvPr id="207875" name="内容占位符 2"/>
          <p:cNvSpPr>
            <a:spLocks noGrp="1"/>
          </p:cNvSpPr>
          <p:nvPr>
            <p:ph idx="1"/>
          </p:nvPr>
        </p:nvSpPr>
        <p:spPr>
          <a:xfrm>
            <a:off x="187325" y="847725"/>
            <a:ext cx="7859713" cy="3641725"/>
          </a:xfrm>
        </p:spPr>
        <p:txBody>
          <a:bodyPr vert="horz" wrap="square" lIns="91440" tIns="45720" rIns="91440" bIns="45720" anchor="t" anchorCtr="0"/>
          <a:lstStyle/>
          <a:p>
            <a:pPr marL="914400" lvl="2" indent="0">
              <a:buNone/>
            </a:pPr>
            <a:endParaRPr lang="en-US" altLang="zh-CN" dirty="0"/>
          </a:p>
          <a:p>
            <a:pPr marL="914400" lvl="2" indent="0"/>
            <a:r>
              <a:rPr lang="zh-CN" altLang="en-US" dirty="0"/>
              <a:t>随机查找：按照索引属性的取值进行查找</a:t>
            </a:r>
            <a:endParaRPr lang="en-US" altLang="zh-CN" dirty="0"/>
          </a:p>
          <a:p>
            <a:pPr lvl="3"/>
            <a:r>
              <a:rPr lang="zh-CN" altLang="en-US" dirty="0"/>
              <a:t>例：</a:t>
            </a:r>
            <a:r>
              <a:rPr lang="zh-CN" altLang="zh-CN" dirty="0"/>
              <a:t>在</a:t>
            </a:r>
            <a:r>
              <a:rPr lang="en-US" altLang="zh-CN" dirty="0"/>
              <a:t>Student</a:t>
            </a:r>
            <a:r>
              <a:rPr lang="zh-CN" altLang="zh-CN" dirty="0"/>
              <a:t>表中查询</a:t>
            </a:r>
            <a:r>
              <a:rPr lang="en-US" altLang="zh-CN" i="1" dirty="0"/>
              <a:t>Sno=20180011</a:t>
            </a:r>
            <a:r>
              <a:rPr lang="zh-CN" altLang="zh-CN" dirty="0"/>
              <a:t>的学生信息 </a:t>
            </a:r>
            <a:endParaRPr lang="en-US" altLang="zh-CN" dirty="0"/>
          </a:p>
        </p:txBody>
      </p:sp>
      <p:grpSp>
        <p:nvGrpSpPr>
          <p:cNvPr id="207876" name="组合 11"/>
          <p:cNvGrpSpPr/>
          <p:nvPr/>
        </p:nvGrpSpPr>
        <p:grpSpPr>
          <a:xfrm>
            <a:off x="187325" y="2139950"/>
            <a:ext cx="8834438" cy="2619375"/>
            <a:chOff x="-445898" y="2139702"/>
            <a:chExt cx="8833730" cy="2619347"/>
          </a:xfrm>
        </p:grpSpPr>
        <p:grpSp>
          <p:nvGrpSpPr>
            <p:cNvPr id="207878" name="组合 3"/>
            <p:cNvGrpSpPr>
              <a:grpSpLocks noChangeAspect="1"/>
            </p:cNvGrpSpPr>
            <p:nvPr/>
          </p:nvGrpSpPr>
          <p:grpSpPr>
            <a:xfrm>
              <a:off x="3059832" y="2139702"/>
              <a:ext cx="5328000" cy="2619347"/>
              <a:chOff x="0" y="0"/>
              <a:chExt cx="5590999" cy="2849272"/>
            </a:xfrm>
          </p:grpSpPr>
          <p:sp>
            <p:nvSpPr>
              <p:cNvPr id="5" name="矩形 4"/>
              <p:cNvSpPr/>
              <p:nvPr/>
            </p:nvSpPr>
            <p:spPr>
              <a:xfrm>
                <a:off x="815" y="0"/>
                <a:ext cx="5590184" cy="942850"/>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7883" name="图片 5"/>
              <p:cNvPicPr>
                <a:picLocks noChangeAspect="1"/>
              </p:cNvPicPr>
              <p:nvPr/>
            </p:nvPicPr>
            <p:blipFill>
              <a:blip r:embed="rId1"/>
              <a:stretch>
                <a:fillRect/>
              </a:stretch>
            </p:blipFill>
            <p:spPr>
              <a:xfrm>
                <a:off x="0" y="62257"/>
                <a:ext cx="5274310" cy="2787015"/>
              </a:xfrm>
              <a:prstGeom prst="rect">
                <a:avLst/>
              </a:prstGeom>
              <a:noFill/>
              <a:ln w="9525">
                <a:noFill/>
              </a:ln>
            </p:spPr>
          </p:pic>
        </p:grpSp>
        <p:sp>
          <p:nvSpPr>
            <p:cNvPr id="207879" name="矩形 6"/>
            <p:cNvSpPr/>
            <p:nvPr/>
          </p:nvSpPr>
          <p:spPr>
            <a:xfrm>
              <a:off x="6487558" y="2787774"/>
              <a:ext cx="648072" cy="16320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207880" name="肘形连接符 8"/>
            <p:cNvCxnSpPr>
              <a:stCxn id="207879" idx="0"/>
              <a:endCxn id="207881" idx="0"/>
            </p:cNvCxnSpPr>
            <p:nvPr/>
          </p:nvCxnSpPr>
          <p:spPr>
            <a:xfrm rot="-5400000" flipH="1" flipV="1">
              <a:off x="3784541" y="187857"/>
              <a:ext cx="427137" cy="5626968"/>
            </a:xfrm>
            <a:prstGeom prst="bentConnector3">
              <a:avLst>
                <a:gd name="adj1" fmla="val -161579"/>
              </a:avLst>
            </a:prstGeom>
            <a:ln w="9525" cap="flat" cmpd="sng">
              <a:solidFill>
                <a:srgbClr val="FF0000"/>
              </a:solidFill>
              <a:prstDash val="solid"/>
              <a:round/>
              <a:headEnd type="none" w="med" len="med"/>
              <a:tailEnd type="triangle" w="med" len="med"/>
            </a:ln>
          </p:spPr>
        </p:cxnSp>
        <p:sp>
          <p:nvSpPr>
            <p:cNvPr id="207881" name="文本框 9"/>
            <p:cNvSpPr txBox="1"/>
            <p:nvPr/>
          </p:nvSpPr>
          <p:spPr>
            <a:xfrm>
              <a:off x="-445898" y="3214911"/>
              <a:ext cx="3261048"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在叶结点中找到</a:t>
              </a:r>
              <a:r>
                <a:rPr lang="en-US" altLang="zh-CN" sz="1800" dirty="0"/>
                <a:t>20180011</a:t>
              </a:r>
              <a:endParaRPr lang="en-US" altLang="zh-CN" sz="1800" dirty="0"/>
            </a:p>
            <a:p>
              <a:pPr marL="0" lvl="0" indent="0">
                <a:spcBef>
                  <a:spcPct val="0"/>
                </a:spcBef>
                <a:buSzTx/>
                <a:buFontTx/>
                <a:buNone/>
              </a:pPr>
              <a:r>
                <a:rPr lang="zh-CN" altLang="en-US" sz="1800" dirty="0"/>
                <a:t>用其左侧的记录指针取出记录</a:t>
              </a:r>
              <a:endParaRPr lang="zh-CN" altLang="en-US" sz="1800" dirty="0"/>
            </a:p>
          </p:txBody>
        </p:sp>
      </p:grpSp>
      <p:sp>
        <p:nvSpPr>
          <p:cNvPr id="207877" name="文本框 11"/>
          <p:cNvSpPr txBox="1"/>
          <p:nvPr/>
        </p:nvSpPr>
        <p:spPr>
          <a:xfrm>
            <a:off x="0" y="0"/>
            <a:ext cx="179388"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endParaRPr lang="zh-CN" altLang="en-US" sz="1200" b="0" dirty="0">
              <a:solidFill>
                <a:schemeClr val="bg1"/>
              </a:solidFill>
            </a:endParaRPr>
          </a:p>
        </p:txBody>
      </p:sp>
      <p:sp>
        <p:nvSpPr>
          <p:cNvPr id="2" name="矩形 1"/>
          <p:cNvSpPr/>
          <p:nvPr/>
        </p:nvSpPr>
        <p:spPr>
          <a:xfrm>
            <a:off x="51856" y="102672"/>
            <a:ext cx="439544" cy="276999"/>
          </a:xfrm>
          <a:prstGeom prst="rect">
            <a:avLst/>
          </a:prstGeom>
        </p:spPr>
        <p:txBody>
          <a:bodyPr wrap="none">
            <a:spAutoFit/>
          </a:bodyPr>
          <a:lstStyle/>
          <a:p>
            <a:fld id="{9A0DB2DC-4C9A-4742-B13C-FB6460FD3503}" type="slidenum">
              <a:rPr lang="zh-CN" altLang="en-US" sz="1200" b="1">
                <a:solidFill>
                  <a:schemeClr val="bg1"/>
                </a:solidFill>
              </a:rPr>
            </a:fld>
            <a:endParaRPr lang="zh-CN" altLang="en-US" sz="1200" b="1"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树索引的查询</a:t>
            </a:r>
            <a:endParaRPr lang="zh-CN" altLang="en-US" dirty="0">
              <a:solidFill>
                <a:schemeClr val="accent6"/>
              </a:solidFill>
              <a:latin typeface="Times New Roman" panose="02020603050405020304" pitchFamily="18" charset="0"/>
            </a:endParaRPr>
          </a:p>
        </p:txBody>
      </p:sp>
      <p:sp>
        <p:nvSpPr>
          <p:cNvPr id="209923" name="内容占位符 2"/>
          <p:cNvSpPr>
            <a:spLocks noGrp="1"/>
          </p:cNvSpPr>
          <p:nvPr>
            <p:ph idx="1"/>
          </p:nvPr>
        </p:nvSpPr>
        <p:spPr>
          <a:xfrm>
            <a:off x="457200" y="1004888"/>
            <a:ext cx="8362950" cy="3641725"/>
          </a:xfrm>
        </p:spPr>
        <p:txBody>
          <a:bodyPr vert="horz" wrap="square" lIns="91440" tIns="45720" rIns="91440" bIns="45720" anchor="t" anchorCtr="0"/>
          <a:lstStyle/>
          <a:p>
            <a:r>
              <a:rPr lang="en-US" altLang="zh-CN" dirty="0"/>
              <a:t>B+</a:t>
            </a:r>
            <a:r>
              <a:rPr lang="zh-CN" altLang="en-US" dirty="0"/>
              <a:t>树索引的查询</a:t>
            </a:r>
            <a:endParaRPr lang="en-US" altLang="zh-CN" dirty="0"/>
          </a:p>
          <a:p>
            <a:pPr lvl="1"/>
            <a:r>
              <a:rPr lang="zh-CN" altLang="en-US" dirty="0"/>
              <a:t>高效地完成随机查找和范围查询</a:t>
            </a:r>
            <a:endParaRPr lang="en-US" altLang="zh-CN" dirty="0"/>
          </a:p>
          <a:p>
            <a:pPr lvl="2"/>
            <a:r>
              <a:rPr lang="zh-CN" altLang="en-US" dirty="0"/>
              <a:t>范围查找（</a:t>
            </a:r>
            <a:r>
              <a:rPr lang="en-US" altLang="zh-CN" dirty="0"/>
              <a:t>between … and …</a:t>
            </a:r>
            <a:r>
              <a:rPr lang="zh-CN" altLang="en-US" dirty="0"/>
              <a:t>）：</a:t>
            </a:r>
            <a:endParaRPr lang="en-US" altLang="zh-CN" dirty="0"/>
          </a:p>
          <a:p>
            <a:pPr lvl="3"/>
            <a:r>
              <a:rPr lang="zh-CN" altLang="en-US" dirty="0"/>
              <a:t>用随机查找的方法分别找到范围条件的入口点和结束点</a:t>
            </a:r>
            <a:endParaRPr lang="en-US" altLang="zh-CN" dirty="0"/>
          </a:p>
          <a:p>
            <a:pPr lvl="3"/>
            <a:r>
              <a:rPr lang="zh-CN" altLang="en-US" dirty="0"/>
              <a:t>对入口点和结束点之间的属性值进行顺序搜索</a:t>
            </a:r>
            <a:endParaRPr lang="en-US" altLang="zh-CN" dirty="0"/>
          </a:p>
        </p:txBody>
      </p:sp>
      <p:sp>
        <p:nvSpPr>
          <p:cNvPr id="209924"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树索引的查询</a:t>
            </a:r>
            <a:endParaRPr lang="zh-CN" altLang="en-US" dirty="0">
              <a:solidFill>
                <a:schemeClr val="accent6"/>
              </a:solidFill>
              <a:latin typeface="Times New Roman" panose="02020603050405020304" pitchFamily="18" charset="0"/>
            </a:endParaRPr>
          </a:p>
        </p:txBody>
      </p:sp>
      <p:sp>
        <p:nvSpPr>
          <p:cNvPr id="211971" name="内容占位符 2"/>
          <p:cNvSpPr>
            <a:spLocks noGrp="1"/>
          </p:cNvSpPr>
          <p:nvPr>
            <p:ph idx="1"/>
          </p:nvPr>
        </p:nvSpPr>
        <p:spPr>
          <a:xfrm>
            <a:off x="457200" y="1004888"/>
            <a:ext cx="8578850" cy="3641725"/>
          </a:xfrm>
        </p:spPr>
        <p:txBody>
          <a:bodyPr vert="horz" wrap="square" lIns="91440" tIns="45720" rIns="91440" bIns="45720" anchor="t" anchorCtr="0"/>
          <a:lstStyle/>
          <a:p>
            <a:r>
              <a:rPr lang="en-US" altLang="zh-CN" dirty="0"/>
              <a:t>B+</a:t>
            </a:r>
            <a:r>
              <a:rPr lang="zh-CN" altLang="en-US" dirty="0"/>
              <a:t>树索引的查询</a:t>
            </a:r>
            <a:endParaRPr lang="en-US" altLang="zh-CN" dirty="0"/>
          </a:p>
          <a:p>
            <a:pPr lvl="2"/>
            <a:endParaRPr lang="en-US" altLang="zh-CN" dirty="0"/>
          </a:p>
          <a:p>
            <a:pPr lvl="1"/>
            <a:r>
              <a:rPr lang="zh-CN" altLang="en-US" dirty="0"/>
              <a:t>无论查询条件中的属性值是什么，查询效率都相似</a:t>
            </a:r>
            <a:endParaRPr lang="en-US" altLang="zh-CN" dirty="0"/>
          </a:p>
          <a:p>
            <a:pPr lvl="3"/>
            <a:endParaRPr lang="en-US" altLang="zh-CN" dirty="0"/>
          </a:p>
          <a:p>
            <a:pPr lvl="2"/>
            <a:r>
              <a:rPr lang="zh-CN" altLang="en-US" dirty="0"/>
              <a:t>例：</a:t>
            </a:r>
            <a:r>
              <a:rPr lang="zh-CN" altLang="zh-CN" dirty="0"/>
              <a:t>查询</a:t>
            </a:r>
            <a:r>
              <a:rPr lang="en-US" altLang="zh-CN" i="1" dirty="0"/>
              <a:t>Sno=20180011</a:t>
            </a:r>
            <a:r>
              <a:rPr lang="zh-CN" altLang="zh-CN" dirty="0"/>
              <a:t>的学生与查询</a:t>
            </a:r>
            <a:r>
              <a:rPr lang="en-US" altLang="zh-CN" i="1" dirty="0"/>
              <a:t>Sno=20180001</a:t>
            </a:r>
            <a:r>
              <a:rPr lang="zh-CN" altLang="zh-CN" dirty="0"/>
              <a:t>的学生</a:t>
            </a:r>
            <a:r>
              <a:rPr lang="zh-CN" altLang="en-US" dirty="0"/>
              <a:t>，</a:t>
            </a:r>
            <a:r>
              <a:rPr lang="zh-CN" altLang="zh-CN" dirty="0"/>
              <a:t>其</a:t>
            </a:r>
            <a:r>
              <a:rPr lang="en-US" altLang="zh-CN" dirty="0"/>
              <a:t>I/O</a:t>
            </a:r>
            <a:r>
              <a:rPr lang="zh-CN" altLang="zh-CN" dirty="0"/>
              <a:t>次数是一样的 </a:t>
            </a:r>
            <a:r>
              <a:rPr lang="zh-CN" altLang="en-US" dirty="0"/>
              <a:t>（都是</a:t>
            </a:r>
            <a:r>
              <a:rPr lang="en-US" altLang="zh-CN" dirty="0"/>
              <a:t>4</a:t>
            </a:r>
            <a:r>
              <a:rPr lang="zh-CN" altLang="en-US" dirty="0"/>
              <a:t>次）</a:t>
            </a:r>
            <a:endParaRPr lang="en-US" altLang="zh-CN" dirty="0"/>
          </a:p>
        </p:txBody>
      </p:sp>
      <p:sp>
        <p:nvSpPr>
          <p:cNvPr id="211972" name="文本框 4"/>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txBox="1">
            <a:spLocks noGrp="1"/>
          </p:cNvSpPr>
          <p:nvPr>
            <p:ph type="sldNum" sz="quarter"/>
          </p:nvPr>
        </p:nvSpPr>
        <p:spPr>
          <a:xfrm>
            <a:off x="0" y="160114"/>
            <a:ext cx="457200"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6387"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数据库的逻辑组织</a:t>
            </a:r>
            <a:endParaRPr lang="zh-CN" altLang="en-US" dirty="0">
              <a:solidFill>
                <a:schemeClr val="accent6"/>
              </a:solidFill>
              <a:latin typeface="Times New Roman" panose="02020603050405020304" pitchFamily="18" charset="0"/>
            </a:endParaRPr>
          </a:p>
        </p:txBody>
      </p:sp>
      <p:sp>
        <p:nvSpPr>
          <p:cNvPr id="16388"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分区（</a:t>
            </a:r>
            <a:r>
              <a:rPr lang="en-US" altLang="zh-CN" dirty="0">
                <a:latin typeface="Times New Roman" panose="02020603050405020304" pitchFamily="18" charset="0"/>
              </a:rPr>
              <a:t>Extent</a:t>
            </a:r>
            <a:r>
              <a:rPr lang="zh-CN" altLang="en-US" dirty="0">
                <a:latin typeface="Times New Roman" panose="02020603050405020304" pitchFamily="18" charset="0"/>
              </a:rPr>
              <a:t>）</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zh-CN" dirty="0"/>
              <a:t>一个段逻辑上由多个分区组成</a:t>
            </a:r>
            <a:r>
              <a:rPr lang="zh-CN" altLang="en-US" dirty="0"/>
              <a:t>。</a:t>
            </a:r>
            <a:endParaRPr lang="en-US" altLang="zh-CN"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树索引的维护</a:t>
            </a:r>
            <a:endParaRPr lang="zh-CN" altLang="en-US" dirty="0">
              <a:solidFill>
                <a:schemeClr val="accent6"/>
              </a:solidFill>
              <a:latin typeface="Times New Roman" panose="02020603050405020304" pitchFamily="18" charset="0"/>
            </a:endParaRPr>
          </a:p>
        </p:txBody>
      </p:sp>
      <p:sp>
        <p:nvSpPr>
          <p:cNvPr id="214019" name="内容占位符 2"/>
          <p:cNvSpPr>
            <a:spLocks noGrp="1"/>
          </p:cNvSpPr>
          <p:nvPr>
            <p:ph idx="1"/>
          </p:nvPr>
        </p:nvSpPr>
        <p:spPr/>
        <p:txBody>
          <a:bodyPr vert="horz" wrap="square" lIns="91440" tIns="45720" rIns="91440" bIns="45720" anchor="t" anchorCtr="0"/>
          <a:lstStyle/>
          <a:p>
            <a:r>
              <a:rPr lang="en-US" altLang="zh-CN" dirty="0"/>
              <a:t>B+</a:t>
            </a:r>
            <a:r>
              <a:rPr lang="zh-CN" altLang="en-US" dirty="0"/>
              <a:t>树索引</a:t>
            </a:r>
            <a:endParaRPr lang="en-US" altLang="zh-CN" dirty="0"/>
          </a:p>
          <a:p>
            <a:pPr lvl="1"/>
            <a:r>
              <a:rPr lang="en-US" altLang="zh-CN" dirty="0">
                <a:solidFill>
                  <a:srgbClr val="000000"/>
                </a:solidFill>
              </a:rPr>
              <a:t>B+</a:t>
            </a:r>
            <a:r>
              <a:rPr lang="zh-CN" altLang="en-US" dirty="0">
                <a:solidFill>
                  <a:srgbClr val="000000"/>
                </a:solidFill>
              </a:rPr>
              <a:t>树索引的结构</a:t>
            </a:r>
            <a:endParaRPr lang="en-US" altLang="zh-CN" dirty="0">
              <a:solidFill>
                <a:srgbClr val="000000"/>
              </a:solidFill>
            </a:endParaRPr>
          </a:p>
          <a:p>
            <a:pPr lvl="1"/>
            <a:r>
              <a:rPr lang="en-US" altLang="zh-CN" dirty="0">
                <a:solidFill>
                  <a:srgbClr val="000000"/>
                </a:solidFill>
              </a:rPr>
              <a:t>B+</a:t>
            </a:r>
            <a:r>
              <a:rPr lang="zh-CN" altLang="en-US" dirty="0">
                <a:solidFill>
                  <a:srgbClr val="000000"/>
                </a:solidFill>
              </a:rPr>
              <a:t>树索引的查询</a:t>
            </a:r>
            <a:endParaRPr lang="en-US" altLang="zh-CN" dirty="0">
              <a:solidFill>
                <a:srgbClr val="000000"/>
              </a:solidFill>
            </a:endParaRPr>
          </a:p>
          <a:p>
            <a:pPr lvl="1"/>
            <a:r>
              <a:rPr lang="en-US" altLang="zh-CN" dirty="0">
                <a:solidFill>
                  <a:srgbClr val="FF0000"/>
                </a:solidFill>
              </a:rPr>
              <a:t>B+</a:t>
            </a:r>
            <a:r>
              <a:rPr lang="zh-CN" altLang="en-US" dirty="0">
                <a:solidFill>
                  <a:srgbClr val="FF0000"/>
                </a:solidFill>
              </a:rPr>
              <a:t>树索引的维护</a:t>
            </a:r>
            <a:endParaRPr lang="en-US" altLang="zh-CN" dirty="0">
              <a:solidFill>
                <a:srgbClr val="FF0000"/>
              </a:solidFill>
            </a:endParaRPr>
          </a:p>
        </p:txBody>
      </p:sp>
      <p:sp>
        <p:nvSpPr>
          <p:cNvPr id="214020" name="文本框 4"/>
          <p:cNvSpPr txBox="1"/>
          <p:nvPr/>
        </p:nvSpPr>
        <p:spPr>
          <a:xfrm>
            <a:off x="0" y="0"/>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树索引的维护</a:t>
            </a:r>
            <a:endParaRPr lang="zh-CN" altLang="en-US" dirty="0">
              <a:solidFill>
                <a:schemeClr val="accent6"/>
              </a:solidFill>
              <a:latin typeface="Times New Roman" panose="02020603050405020304" pitchFamily="18" charset="0"/>
            </a:endParaRPr>
          </a:p>
        </p:txBody>
      </p:sp>
      <p:sp>
        <p:nvSpPr>
          <p:cNvPr id="216067" name="内容占位符 2"/>
          <p:cNvSpPr>
            <a:spLocks noGrp="1"/>
          </p:cNvSpPr>
          <p:nvPr>
            <p:ph idx="1"/>
          </p:nvPr>
        </p:nvSpPr>
        <p:spPr>
          <a:xfrm>
            <a:off x="457200" y="1004888"/>
            <a:ext cx="8578850" cy="3641725"/>
          </a:xfrm>
        </p:spPr>
        <p:txBody>
          <a:bodyPr vert="horz" wrap="square" lIns="91440" tIns="45720" rIns="91440" bIns="45720" anchor="t" anchorCtr="0"/>
          <a:lstStyle/>
          <a:p>
            <a:r>
              <a:rPr lang="zh-CN" altLang="en-US" dirty="0"/>
              <a:t>维护</a:t>
            </a:r>
            <a:r>
              <a:rPr lang="en-US" altLang="zh-CN" dirty="0"/>
              <a:t>B+</a:t>
            </a:r>
            <a:r>
              <a:rPr lang="zh-CN" altLang="en-US" dirty="0"/>
              <a:t>树索引的关键是如何维持</a:t>
            </a:r>
            <a:r>
              <a:rPr lang="en-US" altLang="zh-CN" dirty="0"/>
              <a:t>B+</a:t>
            </a:r>
            <a:r>
              <a:rPr lang="zh-CN" altLang="en-US" dirty="0"/>
              <a:t>树的平衡特性</a:t>
            </a:r>
            <a:endParaRPr lang="en-US" altLang="zh-CN" dirty="0"/>
          </a:p>
          <a:p>
            <a:pPr lvl="1"/>
            <a:r>
              <a:rPr lang="zh-CN" altLang="en-US" dirty="0"/>
              <a:t>插入元组</a:t>
            </a:r>
            <a:endParaRPr lang="en-US" altLang="zh-CN" dirty="0"/>
          </a:p>
          <a:p>
            <a:pPr lvl="1"/>
            <a:r>
              <a:rPr lang="zh-CN" altLang="en-US" dirty="0"/>
              <a:t>删除元组</a:t>
            </a:r>
            <a:endParaRPr lang="en-US" altLang="zh-CN" dirty="0"/>
          </a:p>
        </p:txBody>
      </p:sp>
      <p:sp>
        <p:nvSpPr>
          <p:cNvPr id="216068"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树索引的维护</a:t>
            </a:r>
            <a:endParaRPr lang="zh-CN" altLang="en-US" dirty="0">
              <a:solidFill>
                <a:schemeClr val="accent6"/>
              </a:solidFill>
              <a:latin typeface="Times New Roman" panose="02020603050405020304" pitchFamily="18" charset="0"/>
            </a:endParaRPr>
          </a:p>
        </p:txBody>
      </p:sp>
      <p:sp>
        <p:nvSpPr>
          <p:cNvPr id="218115" name="内容占位符 2"/>
          <p:cNvSpPr>
            <a:spLocks noGrp="1"/>
          </p:cNvSpPr>
          <p:nvPr>
            <p:ph idx="1"/>
          </p:nvPr>
        </p:nvSpPr>
        <p:spPr>
          <a:xfrm>
            <a:off x="457200" y="1004888"/>
            <a:ext cx="8578850" cy="3641725"/>
          </a:xfrm>
        </p:spPr>
        <p:txBody>
          <a:bodyPr vert="horz" wrap="square" lIns="91440" tIns="45720" rIns="91440" bIns="45720" anchor="t" anchorCtr="0"/>
          <a:lstStyle/>
          <a:p>
            <a:r>
              <a:rPr lang="zh-CN" altLang="en-US" dirty="0"/>
              <a:t>插入元组</a:t>
            </a:r>
            <a:endParaRPr lang="en-US" altLang="zh-CN" dirty="0"/>
          </a:p>
          <a:p>
            <a:pPr lvl="1"/>
            <a:r>
              <a:rPr lang="zh-CN" altLang="en-US" dirty="0"/>
              <a:t>叶结点有空闲空间（</a:t>
            </a:r>
            <a:r>
              <a:rPr lang="en-US" altLang="zh-CN" dirty="0"/>
              <a:t>Key</a:t>
            </a:r>
            <a:r>
              <a:rPr lang="zh-CN" altLang="en-US" dirty="0"/>
              <a:t>值个数小于</a:t>
            </a:r>
            <a:r>
              <a:rPr lang="en-US" altLang="zh-CN" dirty="0"/>
              <a:t>n-1</a:t>
            </a:r>
            <a:r>
              <a:rPr lang="zh-CN" altLang="en-US" dirty="0"/>
              <a:t>）</a:t>
            </a:r>
            <a:endParaRPr lang="en-US" altLang="zh-CN" dirty="0"/>
          </a:p>
          <a:p>
            <a:pPr lvl="2"/>
            <a:r>
              <a:rPr lang="zh-CN" altLang="en-US" dirty="0"/>
              <a:t>直接插入</a:t>
            </a:r>
            <a:endParaRPr lang="en-US" altLang="zh-CN" dirty="0"/>
          </a:p>
        </p:txBody>
      </p:sp>
      <p:sp>
        <p:nvSpPr>
          <p:cNvPr id="218116"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树索引的维护</a:t>
            </a:r>
            <a:endParaRPr lang="zh-CN" altLang="en-US" dirty="0">
              <a:solidFill>
                <a:schemeClr val="accent6"/>
              </a:solidFill>
              <a:latin typeface="Times New Roman" panose="02020603050405020304" pitchFamily="18" charset="0"/>
            </a:endParaRPr>
          </a:p>
        </p:txBody>
      </p:sp>
      <p:sp>
        <p:nvSpPr>
          <p:cNvPr id="220163" name="内容占位符 2"/>
          <p:cNvSpPr>
            <a:spLocks noGrp="1"/>
          </p:cNvSpPr>
          <p:nvPr>
            <p:ph idx="1"/>
          </p:nvPr>
        </p:nvSpPr>
        <p:spPr>
          <a:xfrm>
            <a:off x="457200" y="1004888"/>
            <a:ext cx="8578850" cy="3641725"/>
          </a:xfrm>
        </p:spPr>
        <p:txBody>
          <a:bodyPr vert="horz" wrap="square" lIns="91440" tIns="45720" rIns="91440" bIns="45720" anchor="t" anchorCtr="0"/>
          <a:lstStyle/>
          <a:p>
            <a:r>
              <a:rPr lang="zh-CN" altLang="en-US" dirty="0"/>
              <a:t>插入元组</a:t>
            </a:r>
            <a:endParaRPr lang="en-US" altLang="zh-CN" dirty="0"/>
          </a:p>
          <a:p>
            <a:pPr lvl="1"/>
            <a:r>
              <a:rPr lang="zh-CN" altLang="en-US" dirty="0"/>
              <a:t>叶结点达到最大充满度（</a:t>
            </a:r>
            <a:r>
              <a:rPr lang="en-US" altLang="zh-CN" dirty="0"/>
              <a:t>key</a:t>
            </a:r>
            <a:r>
              <a:rPr lang="zh-CN" altLang="en-US" dirty="0"/>
              <a:t>值个数等于</a:t>
            </a:r>
            <a:r>
              <a:rPr lang="en-US" altLang="zh-CN" dirty="0"/>
              <a:t>n-1</a:t>
            </a:r>
            <a:r>
              <a:rPr lang="zh-CN" altLang="en-US" dirty="0"/>
              <a:t>）</a:t>
            </a:r>
            <a:endParaRPr lang="en-US" altLang="zh-CN" dirty="0"/>
          </a:p>
          <a:p>
            <a:pPr lvl="2"/>
            <a:r>
              <a:rPr lang="zh-CN" altLang="en-US" dirty="0"/>
              <a:t>当前叶结点分裂成</a:t>
            </a:r>
            <a:r>
              <a:rPr lang="en-US" altLang="zh-CN" dirty="0"/>
              <a:t>2</a:t>
            </a:r>
            <a:r>
              <a:rPr lang="zh-CN" altLang="en-US" dirty="0"/>
              <a:t>个叶结点</a:t>
            </a:r>
            <a:endParaRPr lang="en-US" altLang="zh-CN" dirty="0"/>
          </a:p>
          <a:p>
            <a:pPr lvl="2"/>
            <a:r>
              <a:rPr lang="zh-CN" altLang="en-US" dirty="0"/>
              <a:t>父结点插入</a:t>
            </a:r>
            <a:endParaRPr lang="en-US" altLang="zh-CN" dirty="0"/>
          </a:p>
          <a:p>
            <a:pPr lvl="2"/>
            <a:r>
              <a:rPr lang="zh-CN" altLang="en-US" dirty="0"/>
              <a:t>维护父结点</a:t>
            </a:r>
            <a:endParaRPr lang="en-US" altLang="zh-CN" dirty="0"/>
          </a:p>
          <a:p>
            <a:pPr lvl="2"/>
            <a:r>
              <a:rPr lang="zh-CN" altLang="en-US" dirty="0"/>
              <a:t>逐层向上，直到插入完成</a:t>
            </a:r>
            <a:endParaRPr lang="en-US" altLang="zh-CN" dirty="0"/>
          </a:p>
          <a:p>
            <a:pPr lvl="2"/>
            <a:endParaRPr lang="en-US" altLang="zh-CN" dirty="0"/>
          </a:p>
          <a:p>
            <a:pPr lvl="2">
              <a:buNone/>
            </a:pPr>
            <a:r>
              <a:rPr lang="zh-CN" altLang="en-US" u="sng" dirty="0"/>
              <a:t>若根结点分裂会导致树的高度增加一层</a:t>
            </a:r>
            <a:endParaRPr lang="en-US" altLang="zh-CN" u="sng" dirty="0"/>
          </a:p>
          <a:p>
            <a:pPr lvl="2">
              <a:buNone/>
            </a:pPr>
            <a:endParaRPr lang="en-US" altLang="zh-CN" u="sng" dirty="0"/>
          </a:p>
          <a:p>
            <a:pPr lvl="2">
              <a:buNone/>
            </a:pPr>
            <a:endParaRPr lang="en-US" altLang="zh-CN" u="sng" dirty="0"/>
          </a:p>
        </p:txBody>
      </p:sp>
      <p:sp>
        <p:nvSpPr>
          <p:cNvPr id="220164" name="文本框 4"/>
          <p:cNvSpPr txBox="1"/>
          <p:nvPr/>
        </p:nvSpPr>
        <p:spPr>
          <a:xfrm>
            <a:off x="0" y="0"/>
            <a:ext cx="539552"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树索引的维护</a:t>
            </a:r>
            <a:endParaRPr lang="zh-CN" altLang="en-US" dirty="0">
              <a:solidFill>
                <a:schemeClr val="accent6"/>
              </a:solidFill>
              <a:latin typeface="Times New Roman" panose="02020603050405020304" pitchFamily="18" charset="0"/>
            </a:endParaRPr>
          </a:p>
        </p:txBody>
      </p:sp>
      <p:sp>
        <p:nvSpPr>
          <p:cNvPr id="222211" name="内容占位符 2"/>
          <p:cNvSpPr>
            <a:spLocks noGrp="1"/>
          </p:cNvSpPr>
          <p:nvPr>
            <p:ph idx="1"/>
          </p:nvPr>
        </p:nvSpPr>
        <p:spPr>
          <a:xfrm>
            <a:off x="457200" y="1004888"/>
            <a:ext cx="8578850" cy="3641725"/>
          </a:xfrm>
        </p:spPr>
        <p:txBody>
          <a:bodyPr vert="horz" wrap="square" lIns="91440" tIns="45720" rIns="91440" bIns="45720" anchor="t" anchorCtr="0"/>
          <a:lstStyle/>
          <a:p>
            <a:pPr marL="0" indent="0">
              <a:buNone/>
            </a:pPr>
            <a:r>
              <a:rPr lang="zh-CN" altLang="en-US" sz="2000" dirty="0"/>
              <a:t>例：</a:t>
            </a:r>
            <a:endParaRPr lang="en-US" altLang="zh-CN" sz="2000" u="sng" dirty="0"/>
          </a:p>
          <a:p>
            <a:pPr lvl="2">
              <a:buNone/>
            </a:pPr>
            <a:endParaRPr lang="en-US" altLang="zh-CN" u="sng" dirty="0"/>
          </a:p>
        </p:txBody>
      </p:sp>
      <p:pic>
        <p:nvPicPr>
          <p:cNvPr id="222212" name="图片 6"/>
          <p:cNvPicPr>
            <a:picLocks noChangeAspect="1"/>
          </p:cNvPicPr>
          <p:nvPr/>
        </p:nvPicPr>
        <p:blipFill>
          <a:blip r:embed="rId1"/>
          <a:stretch>
            <a:fillRect/>
          </a:stretch>
        </p:blipFill>
        <p:spPr>
          <a:xfrm>
            <a:off x="1176020" y="851535"/>
            <a:ext cx="7686040" cy="3612515"/>
          </a:xfrm>
          <a:prstGeom prst="rect">
            <a:avLst/>
          </a:prstGeom>
          <a:noFill/>
          <a:ln w="9525">
            <a:noFill/>
          </a:ln>
        </p:spPr>
      </p:pic>
      <p:sp>
        <p:nvSpPr>
          <p:cNvPr id="222213" name="文本框 5"/>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树索引的维护</a:t>
            </a:r>
            <a:endParaRPr lang="zh-CN" altLang="en-US" dirty="0">
              <a:solidFill>
                <a:schemeClr val="accent6"/>
              </a:solidFill>
              <a:latin typeface="Times New Roman" panose="02020603050405020304" pitchFamily="18" charset="0"/>
            </a:endParaRPr>
          </a:p>
        </p:txBody>
      </p:sp>
      <p:sp>
        <p:nvSpPr>
          <p:cNvPr id="224259" name="内容占位符 2"/>
          <p:cNvSpPr>
            <a:spLocks noGrp="1"/>
          </p:cNvSpPr>
          <p:nvPr>
            <p:ph idx="1"/>
          </p:nvPr>
        </p:nvSpPr>
        <p:spPr>
          <a:xfrm>
            <a:off x="457200" y="1004888"/>
            <a:ext cx="8578850" cy="3641725"/>
          </a:xfrm>
        </p:spPr>
        <p:txBody>
          <a:bodyPr vert="horz" wrap="square" lIns="91440" tIns="45720" rIns="91440" bIns="45720" anchor="t" anchorCtr="0"/>
          <a:lstStyle/>
          <a:p>
            <a:r>
              <a:rPr lang="zh-CN" altLang="en-US" dirty="0"/>
              <a:t>删除元组</a:t>
            </a:r>
            <a:endParaRPr lang="en-US" altLang="zh-CN" dirty="0"/>
          </a:p>
          <a:p>
            <a:pPr lvl="1"/>
            <a:r>
              <a:rPr lang="zh-CN" altLang="en-US" dirty="0"/>
              <a:t>用随机搜索算法找到要删除的索引项</a:t>
            </a:r>
            <a:endParaRPr lang="en-US" altLang="zh-CN" dirty="0"/>
          </a:p>
          <a:p>
            <a:pPr lvl="1"/>
            <a:endParaRPr lang="en-US" altLang="zh-CN" dirty="0"/>
          </a:p>
          <a:p>
            <a:pPr lvl="1"/>
            <a:r>
              <a:rPr lang="zh-CN" altLang="en-US" dirty="0"/>
              <a:t>删除后叶结点仍能满足最小充满度（</a:t>
            </a:r>
            <a:r>
              <a:rPr lang="en-US" altLang="zh-CN" dirty="0"/>
              <a:t>Key</a:t>
            </a:r>
            <a:r>
              <a:rPr lang="zh-CN" altLang="zh-CN" dirty="0"/>
              <a:t>值个数大于</a:t>
            </a:r>
            <a:r>
              <a:rPr lang="en-US" altLang="zh-CN" dirty="0"/>
              <a:t>⌈(n−1)/2⌉</a:t>
            </a:r>
            <a:r>
              <a:rPr lang="zh-CN" altLang="zh-CN" dirty="0"/>
              <a:t> </a:t>
            </a:r>
            <a:r>
              <a:rPr lang="zh-CN" altLang="en-US" dirty="0"/>
              <a:t>）</a:t>
            </a:r>
            <a:endParaRPr lang="en-US" altLang="zh-CN" dirty="0"/>
          </a:p>
          <a:p>
            <a:pPr lvl="2"/>
            <a:r>
              <a:rPr lang="zh-CN" altLang="en-US" dirty="0"/>
              <a:t>直接删除</a:t>
            </a:r>
            <a:endParaRPr lang="en-US" altLang="zh-CN" dirty="0"/>
          </a:p>
        </p:txBody>
      </p:sp>
      <p:sp>
        <p:nvSpPr>
          <p:cNvPr id="224260"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树索引的维护</a:t>
            </a:r>
            <a:endParaRPr lang="zh-CN" altLang="en-US" dirty="0">
              <a:solidFill>
                <a:schemeClr val="accent6"/>
              </a:solidFill>
              <a:latin typeface="Times New Roman" panose="02020603050405020304" pitchFamily="18" charset="0"/>
            </a:endParaRPr>
          </a:p>
        </p:txBody>
      </p:sp>
      <p:sp>
        <p:nvSpPr>
          <p:cNvPr id="226307" name="内容占位符 2"/>
          <p:cNvSpPr>
            <a:spLocks noGrp="1"/>
          </p:cNvSpPr>
          <p:nvPr>
            <p:ph idx="1"/>
          </p:nvPr>
        </p:nvSpPr>
        <p:spPr>
          <a:xfrm>
            <a:off x="323850" y="627063"/>
            <a:ext cx="8578850" cy="3641725"/>
          </a:xfrm>
        </p:spPr>
        <p:txBody>
          <a:bodyPr vert="horz" wrap="square" lIns="91440" tIns="45720" rIns="91440" bIns="45720" anchor="t" anchorCtr="0"/>
          <a:lstStyle/>
          <a:p>
            <a:pPr marL="457200" lvl="1" indent="0">
              <a:buNone/>
            </a:pPr>
            <a:endParaRPr lang="en-US" altLang="zh-CN" dirty="0"/>
          </a:p>
          <a:p>
            <a:pPr marL="457200" lvl="1" indent="0"/>
            <a:r>
              <a:rPr lang="zh-CN" altLang="en-US" dirty="0"/>
              <a:t>删除后叶结点不能满足最小充满度（</a:t>
            </a:r>
            <a:r>
              <a:rPr lang="en-US" altLang="zh-CN" dirty="0"/>
              <a:t>Key</a:t>
            </a:r>
            <a:r>
              <a:rPr lang="zh-CN" altLang="zh-CN" dirty="0"/>
              <a:t>值个数</a:t>
            </a:r>
            <a:r>
              <a:rPr lang="zh-CN" altLang="en-US" dirty="0"/>
              <a:t>小于等于</a:t>
            </a:r>
            <a:r>
              <a:rPr lang="en-US" altLang="zh-CN" dirty="0"/>
              <a:t>⌈(n−1)/2⌉</a:t>
            </a:r>
            <a:r>
              <a:rPr lang="zh-CN" altLang="zh-CN" dirty="0"/>
              <a:t> </a:t>
            </a:r>
            <a:r>
              <a:rPr lang="zh-CN" altLang="en-US" dirty="0"/>
              <a:t>）</a:t>
            </a:r>
            <a:endParaRPr lang="en-US" altLang="zh-CN" dirty="0"/>
          </a:p>
          <a:p>
            <a:pPr lvl="2"/>
            <a:r>
              <a:rPr lang="zh-CN" altLang="en-US" dirty="0"/>
              <a:t>删除当前索引项</a:t>
            </a:r>
            <a:endParaRPr lang="en-US" altLang="zh-CN" dirty="0"/>
          </a:p>
          <a:p>
            <a:pPr lvl="2"/>
            <a:r>
              <a:rPr lang="zh-CN" altLang="en-US" dirty="0"/>
              <a:t>合并叶结点</a:t>
            </a:r>
            <a:endParaRPr lang="en-US" altLang="zh-CN" dirty="0"/>
          </a:p>
          <a:p>
            <a:pPr lvl="2"/>
            <a:r>
              <a:rPr lang="zh-CN" altLang="en-US" dirty="0"/>
              <a:t>删除父结点索引项</a:t>
            </a:r>
            <a:endParaRPr lang="en-US" altLang="zh-CN" dirty="0"/>
          </a:p>
          <a:p>
            <a:pPr lvl="2"/>
            <a:r>
              <a:rPr lang="zh-CN" altLang="en-US" dirty="0"/>
              <a:t>维护父结点</a:t>
            </a:r>
            <a:endParaRPr lang="en-US" altLang="zh-CN" dirty="0"/>
          </a:p>
          <a:p>
            <a:pPr lvl="2"/>
            <a:r>
              <a:rPr lang="zh-CN" altLang="en-US" dirty="0"/>
              <a:t>逐层向上，直到删除完成</a:t>
            </a:r>
            <a:endParaRPr lang="en-US" altLang="zh-CN" dirty="0"/>
          </a:p>
          <a:p>
            <a:pPr lvl="2"/>
            <a:endParaRPr lang="en-US" altLang="zh-CN" u="sng" dirty="0"/>
          </a:p>
          <a:p>
            <a:pPr lvl="2">
              <a:buNone/>
            </a:pPr>
            <a:r>
              <a:rPr lang="zh-CN" altLang="en-US" u="sng" dirty="0"/>
              <a:t>若合并传递至根结点会导致树的高度降低一层</a:t>
            </a:r>
            <a:endParaRPr lang="en-US" altLang="zh-CN" u="sng" dirty="0"/>
          </a:p>
          <a:p>
            <a:pPr lvl="2"/>
            <a:endParaRPr lang="en-US" altLang="zh-CN" dirty="0"/>
          </a:p>
        </p:txBody>
      </p:sp>
      <p:sp>
        <p:nvSpPr>
          <p:cNvPr id="226308"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B+</a:t>
            </a:r>
            <a:r>
              <a:rPr lang="zh-CN" altLang="en-US" dirty="0">
                <a:solidFill>
                  <a:schemeClr val="accent6"/>
                </a:solidFill>
                <a:latin typeface="Times New Roman" panose="02020603050405020304" pitchFamily="18" charset="0"/>
              </a:rPr>
              <a:t>树索引的维护</a:t>
            </a:r>
            <a:endParaRPr lang="zh-CN" altLang="en-US" dirty="0">
              <a:solidFill>
                <a:schemeClr val="accent6"/>
              </a:solidFill>
              <a:latin typeface="Times New Roman" panose="02020603050405020304" pitchFamily="18" charset="0"/>
            </a:endParaRPr>
          </a:p>
        </p:txBody>
      </p:sp>
      <p:sp>
        <p:nvSpPr>
          <p:cNvPr id="228355" name="内容占位符 2"/>
          <p:cNvSpPr>
            <a:spLocks noGrp="1"/>
          </p:cNvSpPr>
          <p:nvPr>
            <p:ph idx="1"/>
          </p:nvPr>
        </p:nvSpPr>
        <p:spPr>
          <a:xfrm>
            <a:off x="457200" y="1004888"/>
            <a:ext cx="8578850" cy="3641725"/>
          </a:xfrm>
        </p:spPr>
        <p:txBody>
          <a:bodyPr vert="horz" wrap="square" lIns="91440" tIns="45720" rIns="91440" bIns="45720" anchor="t" anchorCtr="0"/>
          <a:lstStyle/>
          <a:p>
            <a:pPr lvl="1"/>
            <a:r>
              <a:rPr lang="zh-CN" altLang="en-US" sz="2000" dirty="0"/>
              <a:t>例：</a:t>
            </a:r>
            <a:endParaRPr lang="en-US" altLang="zh-CN" sz="2000" u="sng" dirty="0"/>
          </a:p>
          <a:p>
            <a:pPr lvl="2">
              <a:buNone/>
            </a:pPr>
            <a:endParaRPr lang="en-US" altLang="zh-CN" u="sng" dirty="0"/>
          </a:p>
        </p:txBody>
      </p:sp>
      <p:pic>
        <p:nvPicPr>
          <p:cNvPr id="228356" name="图片 4"/>
          <p:cNvPicPr>
            <a:picLocks noChangeAspect="1"/>
          </p:cNvPicPr>
          <p:nvPr/>
        </p:nvPicPr>
        <p:blipFill>
          <a:blip r:embed="rId1"/>
          <a:stretch>
            <a:fillRect/>
          </a:stretch>
        </p:blipFill>
        <p:spPr>
          <a:xfrm>
            <a:off x="972185" y="1419225"/>
            <a:ext cx="7827010" cy="3655695"/>
          </a:xfrm>
          <a:prstGeom prst="rect">
            <a:avLst/>
          </a:prstGeom>
          <a:noFill/>
          <a:ln w="9525">
            <a:noFill/>
          </a:ln>
        </p:spPr>
      </p:pic>
      <p:sp>
        <p:nvSpPr>
          <p:cNvPr id="228357" name="文本框 5"/>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灯片编号占位符 5"/>
          <p:cNvSpPr txBox="1">
            <a:spLocks noGrp="1"/>
          </p:cNvSpPr>
          <p:nvPr>
            <p:ph type="sldNum" sz="quarter"/>
          </p:nvPr>
        </p:nvSpPr>
        <p:spPr>
          <a:xfrm>
            <a:off x="0" y="0"/>
            <a:ext cx="683568"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230403"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latin typeface="+mj-lt"/>
              </a:rPr>
              <a:t>9.2.4 </a:t>
            </a:r>
            <a:r>
              <a:rPr lang="zh-CN" altLang="en-US" dirty="0">
                <a:solidFill>
                  <a:schemeClr val="accent6"/>
                </a:solidFill>
                <a:latin typeface="+mj-lt"/>
              </a:rPr>
              <a:t>哈希索引</a:t>
            </a:r>
            <a:endParaRPr lang="zh-CN" altLang="en-US" dirty="0">
              <a:solidFill>
                <a:schemeClr val="accent6"/>
              </a:solidFill>
              <a:latin typeface="+mj-lt"/>
            </a:endParaRPr>
          </a:p>
        </p:txBody>
      </p:sp>
      <p:sp>
        <p:nvSpPr>
          <p:cNvPr id="230404"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FF0000"/>
                </a:solidFill>
              </a:rPr>
              <a:t>9.2.4 </a:t>
            </a:r>
            <a:r>
              <a:rPr lang="zh-CN" altLang="en-US" dirty="0">
                <a:solidFill>
                  <a:srgbClr val="FF0000"/>
                </a:solidFill>
              </a:rPr>
              <a:t>哈希索引</a:t>
            </a:r>
            <a:endParaRPr lang="en-US" altLang="zh-CN" dirty="0">
              <a:solidFill>
                <a:srgbClr val="FF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9.2.4 </a:t>
            </a:r>
            <a:r>
              <a:rPr lang="zh-CN" altLang="en-US" dirty="0">
                <a:solidFill>
                  <a:schemeClr val="accent6"/>
                </a:solidFill>
                <a:latin typeface="+mj-lt"/>
              </a:rPr>
              <a:t>哈希索引</a:t>
            </a:r>
            <a:endParaRPr lang="zh-CN" altLang="en-US" dirty="0">
              <a:solidFill>
                <a:schemeClr val="accent6"/>
              </a:solidFill>
              <a:latin typeface="+mj-lt"/>
            </a:endParaRPr>
          </a:p>
        </p:txBody>
      </p:sp>
      <p:sp>
        <p:nvSpPr>
          <p:cNvPr id="232451"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t>哈希索引</a:t>
            </a:r>
            <a:endParaRPr lang="en-US" altLang="zh-CN" dirty="0"/>
          </a:p>
          <a:p>
            <a:pPr lvl="1"/>
            <a:r>
              <a:rPr lang="zh-CN" altLang="en-US" dirty="0"/>
              <a:t>两个关键要素</a:t>
            </a:r>
            <a:endParaRPr lang="en-US" altLang="zh-CN" dirty="0"/>
          </a:p>
          <a:p>
            <a:pPr lvl="2"/>
            <a:r>
              <a:rPr lang="zh-CN" altLang="en-US" dirty="0"/>
              <a:t>哈希表</a:t>
            </a:r>
            <a:endParaRPr lang="en-US" altLang="zh-CN" dirty="0"/>
          </a:p>
          <a:p>
            <a:pPr lvl="3"/>
            <a:r>
              <a:rPr lang="en-US" altLang="zh-CN" dirty="0"/>
              <a:t>B</a:t>
            </a:r>
            <a:r>
              <a:rPr lang="zh-CN" altLang="en-US" dirty="0"/>
              <a:t>个哈希桶</a:t>
            </a:r>
            <a:endParaRPr lang="en-US" altLang="zh-CN" dirty="0"/>
          </a:p>
          <a:p>
            <a:pPr lvl="2"/>
            <a:r>
              <a:rPr lang="zh-CN" altLang="en-US" dirty="0"/>
              <a:t>哈希函数</a:t>
            </a:r>
            <a:endParaRPr lang="en-US" altLang="zh-CN" dirty="0"/>
          </a:p>
          <a:p>
            <a:pPr lvl="3"/>
            <a:r>
              <a:rPr lang="zh-CN" altLang="en-US" dirty="0"/>
              <a:t>将记录的索引属性值影射到哈希桶</a:t>
            </a:r>
            <a:endParaRPr lang="en-US" altLang="zh-CN" dirty="0"/>
          </a:p>
          <a:p>
            <a:pPr lvl="3"/>
            <a:r>
              <a:rPr lang="zh-CN" altLang="en-US" dirty="0"/>
              <a:t>每个桶存放放一条或多条哈希值相同的</a:t>
            </a:r>
            <a:r>
              <a:rPr lang="zh-CN" altLang="en-US" dirty="0">
                <a:solidFill>
                  <a:srgbClr val="FF0000"/>
                </a:solidFill>
              </a:rPr>
              <a:t>索引项</a:t>
            </a:r>
            <a:endParaRPr lang="en-US" altLang="zh-CN" dirty="0">
              <a:solidFill>
                <a:srgbClr val="FF0000"/>
              </a:solidFill>
            </a:endParaRPr>
          </a:p>
          <a:p>
            <a:pPr lvl="3"/>
            <a:r>
              <a:rPr lang="zh-CN" altLang="en-US" dirty="0"/>
              <a:t>每个索引项包括属性值和指向相应记录的指针</a:t>
            </a:r>
            <a:endParaRPr lang="en-US" altLang="zh-CN" dirty="0"/>
          </a:p>
        </p:txBody>
      </p:sp>
      <p:sp>
        <p:nvSpPr>
          <p:cNvPr id="232452" name="文本框 3"/>
          <p:cNvSpPr txBox="1"/>
          <p:nvPr/>
        </p:nvSpPr>
        <p:spPr>
          <a:xfrm>
            <a:off x="6327775" y="1647825"/>
            <a:ext cx="2501900"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哈希文件组织中，哈希桶中存放的树数据记录</a:t>
            </a:r>
            <a:endParaRPr lang="zh-CN" altLang="en-US" sz="1800" dirty="0"/>
          </a:p>
        </p:txBody>
      </p:sp>
      <p:cxnSp>
        <p:nvCxnSpPr>
          <p:cNvPr id="232453" name="肘形连接符 5"/>
          <p:cNvCxnSpPr>
            <a:endCxn id="232452" idx="2"/>
          </p:cNvCxnSpPr>
          <p:nvPr/>
        </p:nvCxnSpPr>
        <p:spPr>
          <a:xfrm rot="5400000" flipH="1" flipV="1">
            <a:off x="6693009" y="2548841"/>
            <a:ext cx="1140401" cy="631032"/>
          </a:xfrm>
          <a:prstGeom prst="bentConnector3">
            <a:avLst>
              <a:gd name="adj1" fmla="val 50000"/>
            </a:avLst>
          </a:prstGeom>
          <a:ln w="9525" cap="flat" cmpd="sng">
            <a:solidFill>
              <a:srgbClr val="FF0000"/>
            </a:solidFill>
            <a:prstDash val="solid"/>
            <a:round/>
            <a:headEnd type="none" w="med" len="med"/>
            <a:tailEnd type="triangle" w="med" len="med"/>
          </a:ln>
        </p:spPr>
      </p:cxnSp>
      <p:sp>
        <p:nvSpPr>
          <p:cNvPr id="232454" name="文本框 6"/>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数据库的逻辑组织</a:t>
            </a:r>
            <a:endParaRPr lang="zh-CN" altLang="en-US" dirty="0">
              <a:solidFill>
                <a:schemeClr val="accent6"/>
              </a:solidFill>
            </a:endParaRPr>
          </a:p>
        </p:txBody>
      </p:sp>
      <p:sp>
        <p:nvSpPr>
          <p:cNvPr id="18435" name="内容占位符 2"/>
          <p:cNvSpPr>
            <a:spLocks noGrp="1"/>
          </p:cNvSpPr>
          <p:nvPr>
            <p:ph idx="1"/>
          </p:nvPr>
        </p:nvSpPr>
        <p:spPr/>
        <p:txBody>
          <a:bodyPr vert="horz" wrap="square" lIns="91440" tIns="45720" rIns="91440" bIns="45720" anchor="t" anchorCtr="0"/>
          <a:lstStyle/>
          <a:p>
            <a:pPr algn="just" eaLnBrk="1" hangingPunct="1"/>
            <a:r>
              <a:rPr lang="zh-CN" altLang="en-US" dirty="0"/>
              <a:t>数据块（</a:t>
            </a:r>
            <a:r>
              <a:rPr lang="en-US" altLang="zh-CN" dirty="0"/>
              <a:t>Block</a:t>
            </a:r>
            <a:r>
              <a:rPr lang="zh-CN" altLang="en-US" dirty="0"/>
              <a:t>）</a:t>
            </a:r>
            <a:endParaRPr lang="en-US" altLang="zh-CN" dirty="0"/>
          </a:p>
          <a:p>
            <a:pPr lvl="1" algn="just" eaLnBrk="1" hangingPunct="1"/>
            <a:r>
              <a:rPr lang="zh-CN" altLang="en-US" dirty="0"/>
              <a:t>每个分区由一组连续的数据块组成</a:t>
            </a:r>
            <a:endParaRPr lang="en-US" altLang="zh-CN" dirty="0"/>
          </a:p>
          <a:p>
            <a:pPr lvl="2" algn="just" eaLnBrk="1" hangingPunct="1"/>
            <a:r>
              <a:rPr lang="zh-CN" altLang="en-US" dirty="0"/>
              <a:t>数据库的磁盘存取单元</a:t>
            </a:r>
            <a:endParaRPr lang="en-US" altLang="zh-CN" dirty="0"/>
          </a:p>
          <a:p>
            <a:pPr lvl="2" algn="just" eaLnBrk="1" hangingPunct="1"/>
            <a:r>
              <a:rPr lang="zh-CN" altLang="en-US" dirty="0"/>
              <a:t>大小为操作系统块的整数倍</a:t>
            </a:r>
            <a:endParaRPr lang="en-US" altLang="zh-CN" dirty="0"/>
          </a:p>
          <a:p>
            <a:endParaRPr lang="zh-CN" altLang="en-US" dirty="0"/>
          </a:p>
        </p:txBody>
      </p:sp>
      <p:sp>
        <p:nvSpPr>
          <p:cNvPr id="18436" name="文本框 4"/>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9.2.4 </a:t>
            </a:r>
            <a:r>
              <a:rPr lang="zh-CN" altLang="en-US" dirty="0">
                <a:solidFill>
                  <a:schemeClr val="accent6"/>
                </a:solidFill>
                <a:latin typeface="+mj-lt"/>
              </a:rPr>
              <a:t>哈希索引</a:t>
            </a:r>
            <a:endParaRPr lang="zh-CN" altLang="en-US" dirty="0">
              <a:solidFill>
                <a:schemeClr val="accent6"/>
              </a:solidFill>
              <a:latin typeface="+mj-lt"/>
            </a:endParaRPr>
          </a:p>
        </p:txBody>
      </p:sp>
      <p:sp>
        <p:nvSpPr>
          <p:cNvPr id="234499"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t>哈希索引</a:t>
            </a:r>
            <a:endParaRPr lang="en-US" altLang="zh-CN" dirty="0"/>
          </a:p>
          <a:p>
            <a:pPr lvl="1"/>
            <a:r>
              <a:rPr lang="zh-CN" altLang="en-US" dirty="0"/>
              <a:t>例：</a:t>
            </a:r>
            <a:endParaRPr lang="en-US" altLang="zh-CN" dirty="0"/>
          </a:p>
        </p:txBody>
      </p:sp>
      <p:sp>
        <p:nvSpPr>
          <p:cNvPr id="234501" name="文本框 5"/>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pic>
        <p:nvPicPr>
          <p:cNvPr id="6" name="图片 5"/>
          <p:cNvPicPr>
            <a:picLocks noChangeAspect="1"/>
          </p:cNvPicPr>
          <p:nvPr/>
        </p:nvPicPr>
        <p:blipFill>
          <a:blip r:embed="rId1"/>
          <a:stretch>
            <a:fillRect/>
          </a:stretch>
        </p:blipFill>
        <p:spPr>
          <a:xfrm>
            <a:off x="488950" y="1995805"/>
            <a:ext cx="8363585" cy="288290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9.2.4 </a:t>
            </a:r>
            <a:r>
              <a:rPr lang="zh-CN" altLang="en-US" dirty="0">
                <a:solidFill>
                  <a:schemeClr val="accent6"/>
                </a:solidFill>
                <a:latin typeface="+mj-lt"/>
              </a:rPr>
              <a:t>哈希索引</a:t>
            </a:r>
            <a:endParaRPr lang="zh-CN" altLang="en-US" dirty="0">
              <a:solidFill>
                <a:schemeClr val="accent6"/>
              </a:solidFill>
              <a:latin typeface="+mj-lt"/>
            </a:endParaRPr>
          </a:p>
        </p:txBody>
      </p:sp>
      <p:sp>
        <p:nvSpPr>
          <p:cNvPr id="236547" name="内容占位符 2"/>
          <p:cNvSpPr>
            <a:spLocks noGrp="1"/>
          </p:cNvSpPr>
          <p:nvPr>
            <p:ph idx="1"/>
          </p:nvPr>
        </p:nvSpPr>
        <p:spPr>
          <a:xfrm>
            <a:off x="457200" y="1004888"/>
            <a:ext cx="8362950" cy="3641725"/>
          </a:xfrm>
        </p:spPr>
        <p:txBody>
          <a:bodyPr vert="horz" wrap="square" lIns="91440" tIns="45720" rIns="91440" bIns="45720" anchor="t" anchorCtr="0"/>
          <a:lstStyle/>
          <a:p>
            <a:r>
              <a:rPr lang="en-US" altLang="zh-CN" dirty="0"/>
              <a:t>Hash</a:t>
            </a:r>
            <a:r>
              <a:rPr lang="zh-CN" altLang="en-US" dirty="0"/>
              <a:t>索引（哈希索引）</a:t>
            </a:r>
            <a:endParaRPr lang="en-US" altLang="zh-CN" dirty="0"/>
          </a:p>
          <a:p>
            <a:pPr lvl="1"/>
            <a:r>
              <a:rPr lang="zh-CN" altLang="en-US" dirty="0"/>
              <a:t>静态哈希索引</a:t>
            </a:r>
            <a:endParaRPr lang="en-US" altLang="zh-CN" dirty="0"/>
          </a:p>
          <a:p>
            <a:pPr lvl="1"/>
            <a:r>
              <a:rPr lang="zh-CN" altLang="en-US" dirty="0"/>
              <a:t>动态哈希索引</a:t>
            </a:r>
            <a:endParaRPr lang="en-US" altLang="zh-CN" dirty="0"/>
          </a:p>
        </p:txBody>
      </p:sp>
      <p:sp>
        <p:nvSpPr>
          <p:cNvPr id="236548" name="文本框 4"/>
          <p:cNvSpPr txBox="1"/>
          <p:nvPr/>
        </p:nvSpPr>
        <p:spPr>
          <a:xfrm>
            <a:off x="0" y="0"/>
            <a:ext cx="683568"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38595" name="内容占位符 2"/>
          <p:cNvSpPr>
            <a:spLocks noGrp="1"/>
          </p:cNvSpPr>
          <p:nvPr>
            <p:ph idx="1"/>
          </p:nvPr>
        </p:nvSpPr>
        <p:spPr>
          <a:xfrm>
            <a:off x="457200" y="1004888"/>
            <a:ext cx="8362950" cy="3641725"/>
          </a:xfrm>
        </p:spPr>
        <p:txBody>
          <a:bodyPr vert="horz" wrap="square" lIns="91440" tIns="45720" rIns="91440" bIns="45720" anchor="t" anchorCtr="0"/>
          <a:lstStyle/>
          <a:p>
            <a:r>
              <a:rPr lang="en-US" altLang="zh-CN" dirty="0"/>
              <a:t>Hash</a:t>
            </a:r>
            <a:r>
              <a:rPr lang="zh-CN" altLang="en-US" dirty="0"/>
              <a:t>索引（哈希索引）</a:t>
            </a:r>
            <a:endParaRPr lang="en-US" altLang="zh-CN" dirty="0"/>
          </a:p>
          <a:p>
            <a:pPr lvl="1"/>
            <a:r>
              <a:rPr lang="zh-CN" altLang="en-US" dirty="0">
                <a:solidFill>
                  <a:srgbClr val="FF0000"/>
                </a:solidFill>
              </a:rPr>
              <a:t>静态哈希索引</a:t>
            </a:r>
            <a:endParaRPr lang="en-US" altLang="zh-CN" dirty="0">
              <a:solidFill>
                <a:srgbClr val="FF0000"/>
              </a:solidFill>
            </a:endParaRPr>
          </a:p>
          <a:p>
            <a:pPr lvl="1"/>
            <a:r>
              <a:rPr lang="zh-CN" altLang="en-US" dirty="0"/>
              <a:t>动态哈希索引</a:t>
            </a:r>
            <a:endParaRPr lang="en-US" altLang="zh-CN" dirty="0"/>
          </a:p>
        </p:txBody>
      </p:sp>
      <p:sp>
        <p:nvSpPr>
          <p:cNvPr id="238596"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40643"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t>静态哈希索引</a:t>
            </a:r>
            <a:endParaRPr lang="en-US" altLang="zh-CN" dirty="0"/>
          </a:p>
          <a:p>
            <a:pPr lvl="1"/>
            <a:r>
              <a:rPr lang="zh-CN" altLang="en-US" dirty="0"/>
              <a:t>哈希函数</a:t>
            </a:r>
            <a:endParaRPr lang="en-US" altLang="zh-CN" dirty="0"/>
          </a:p>
          <a:p>
            <a:pPr lvl="1"/>
            <a:r>
              <a:rPr lang="zh-CN" altLang="en-US" dirty="0"/>
              <a:t>哈希表</a:t>
            </a:r>
            <a:endParaRPr lang="en-US" altLang="zh-CN" dirty="0"/>
          </a:p>
          <a:p>
            <a:pPr lvl="1"/>
            <a:r>
              <a:rPr lang="zh-CN" altLang="en-US" dirty="0"/>
              <a:t>哈希索引的查找及维护</a:t>
            </a:r>
            <a:endParaRPr lang="en-US" altLang="zh-CN" dirty="0"/>
          </a:p>
        </p:txBody>
      </p:sp>
      <p:sp>
        <p:nvSpPr>
          <p:cNvPr id="240644"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42691"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t>静态哈希索引</a:t>
            </a:r>
            <a:endParaRPr lang="en-US" altLang="zh-CN" dirty="0"/>
          </a:p>
          <a:p>
            <a:pPr lvl="1"/>
            <a:r>
              <a:rPr lang="zh-CN" altLang="en-US" dirty="0">
                <a:solidFill>
                  <a:srgbClr val="FF0000"/>
                </a:solidFill>
              </a:rPr>
              <a:t>哈希函数</a:t>
            </a:r>
            <a:endParaRPr lang="en-US" altLang="zh-CN" dirty="0">
              <a:solidFill>
                <a:srgbClr val="FF0000"/>
              </a:solidFill>
            </a:endParaRPr>
          </a:p>
          <a:p>
            <a:pPr lvl="1"/>
            <a:r>
              <a:rPr lang="zh-CN" altLang="en-US" dirty="0"/>
              <a:t>哈希表</a:t>
            </a:r>
            <a:endParaRPr lang="en-US" altLang="zh-CN" dirty="0"/>
          </a:p>
          <a:p>
            <a:pPr lvl="1"/>
            <a:r>
              <a:rPr lang="zh-CN" altLang="en-US" dirty="0"/>
              <a:t>哈希索引的查找及维护</a:t>
            </a:r>
            <a:endParaRPr lang="en-US" altLang="zh-CN" dirty="0"/>
          </a:p>
        </p:txBody>
      </p:sp>
      <p:sp>
        <p:nvSpPr>
          <p:cNvPr id="242692" name="文本框 4"/>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44739" name="内容占位符 2"/>
          <p:cNvSpPr>
            <a:spLocks noGrp="1"/>
          </p:cNvSpPr>
          <p:nvPr>
            <p:ph idx="1"/>
          </p:nvPr>
        </p:nvSpPr>
        <p:spPr>
          <a:xfrm>
            <a:off x="457200" y="843558"/>
            <a:ext cx="8578850" cy="3803055"/>
          </a:xfrm>
        </p:spPr>
        <p:txBody>
          <a:bodyPr vert="horz" wrap="square" lIns="91440" tIns="45720" rIns="91440" bIns="45720" anchor="t" anchorCtr="0"/>
          <a:lstStyle/>
          <a:p>
            <a:r>
              <a:rPr lang="zh-CN" altLang="en-US" dirty="0"/>
              <a:t>哈希函数的设计原则</a:t>
            </a:r>
            <a:endParaRPr lang="en-US" altLang="zh-CN" dirty="0"/>
          </a:p>
          <a:p>
            <a:pPr lvl="1"/>
            <a:endParaRPr lang="en-US" altLang="zh-CN" dirty="0"/>
          </a:p>
          <a:p>
            <a:pPr lvl="1"/>
            <a:r>
              <a:rPr lang="zh-CN" altLang="en-US" dirty="0"/>
              <a:t>尽量保证函数的取值随机和均匀</a:t>
            </a:r>
            <a:endParaRPr lang="en-US" altLang="zh-CN" dirty="0"/>
          </a:p>
          <a:p>
            <a:pPr lvl="2"/>
            <a:r>
              <a:rPr lang="zh-CN" altLang="en-US" dirty="0"/>
              <a:t>不会出现某个桶的索引项远远超过其他桶</a:t>
            </a:r>
            <a:endParaRPr lang="en-US" altLang="zh-CN" dirty="0"/>
          </a:p>
          <a:p>
            <a:pPr lvl="1"/>
            <a:endParaRPr lang="en-US" altLang="zh-CN" dirty="0"/>
          </a:p>
          <a:p>
            <a:pPr lvl="1"/>
            <a:r>
              <a:rPr lang="zh-CN" altLang="en-US" dirty="0"/>
              <a:t>例：在</a:t>
            </a:r>
            <a:r>
              <a:rPr lang="en-US" altLang="zh-CN" dirty="0"/>
              <a:t>Student</a:t>
            </a:r>
            <a:r>
              <a:rPr lang="zh-CN" altLang="en-US" dirty="0"/>
              <a:t>表的</a:t>
            </a:r>
            <a:r>
              <a:rPr lang="en-US" altLang="zh-CN" dirty="0"/>
              <a:t>Sno</a:t>
            </a:r>
            <a:r>
              <a:rPr lang="zh-CN" altLang="en-US" dirty="0"/>
              <a:t>属性上建哈希索引（</a:t>
            </a:r>
            <a:r>
              <a:rPr lang="en-US" altLang="zh-CN" dirty="0"/>
              <a:t>5000</a:t>
            </a:r>
            <a:r>
              <a:rPr lang="zh-CN" altLang="en-US" dirty="0"/>
              <a:t>条元组，</a:t>
            </a:r>
            <a:r>
              <a:rPr lang="en-US" altLang="zh-CN" dirty="0"/>
              <a:t>100</a:t>
            </a:r>
            <a:r>
              <a:rPr lang="zh-CN" altLang="en-US" dirty="0"/>
              <a:t>个桶）</a:t>
            </a:r>
            <a:endParaRPr lang="en-US" altLang="zh-CN" dirty="0"/>
          </a:p>
          <a:p>
            <a:pPr lvl="2"/>
            <a:r>
              <a:rPr lang="zh-CN" altLang="en-US" dirty="0"/>
              <a:t>学号转换为数值，除以</a:t>
            </a:r>
            <a:r>
              <a:rPr lang="en-US" altLang="zh-CN" dirty="0"/>
              <a:t>100</a:t>
            </a:r>
            <a:r>
              <a:rPr lang="zh-CN" altLang="en-US" dirty="0"/>
              <a:t>取模</a:t>
            </a:r>
            <a:endParaRPr lang="en-US" altLang="zh-CN" dirty="0"/>
          </a:p>
          <a:p>
            <a:pPr lvl="2"/>
            <a:r>
              <a:rPr lang="zh-CN" altLang="en-US" dirty="0"/>
              <a:t>取学号后两位作为桶号</a:t>
            </a:r>
            <a:endParaRPr lang="en-US" altLang="zh-CN" dirty="0"/>
          </a:p>
          <a:p>
            <a:pPr lvl="2"/>
            <a:endParaRPr lang="en-US" altLang="zh-CN" dirty="0"/>
          </a:p>
        </p:txBody>
      </p:sp>
      <p:sp>
        <p:nvSpPr>
          <p:cNvPr id="244740"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46787"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t>静态哈希索引</a:t>
            </a:r>
            <a:endParaRPr lang="en-US" altLang="zh-CN" dirty="0"/>
          </a:p>
          <a:p>
            <a:pPr lvl="1"/>
            <a:r>
              <a:rPr lang="zh-CN" altLang="en-US" dirty="0">
                <a:solidFill>
                  <a:srgbClr val="000000"/>
                </a:solidFill>
              </a:rPr>
              <a:t>哈希函数</a:t>
            </a:r>
            <a:endParaRPr lang="en-US" altLang="zh-CN" dirty="0">
              <a:solidFill>
                <a:srgbClr val="000000"/>
              </a:solidFill>
            </a:endParaRPr>
          </a:p>
          <a:p>
            <a:pPr lvl="1"/>
            <a:r>
              <a:rPr lang="zh-CN" altLang="en-US" dirty="0">
                <a:solidFill>
                  <a:srgbClr val="FF0000"/>
                </a:solidFill>
              </a:rPr>
              <a:t>哈希表</a:t>
            </a:r>
            <a:endParaRPr lang="en-US" altLang="zh-CN" dirty="0">
              <a:solidFill>
                <a:srgbClr val="FF0000"/>
              </a:solidFill>
            </a:endParaRPr>
          </a:p>
          <a:p>
            <a:pPr lvl="1"/>
            <a:r>
              <a:rPr lang="zh-CN" altLang="en-US" dirty="0"/>
              <a:t>哈希索引的查找及维护</a:t>
            </a:r>
            <a:endParaRPr lang="en-US" altLang="zh-CN" dirty="0"/>
          </a:p>
        </p:txBody>
      </p:sp>
      <p:sp>
        <p:nvSpPr>
          <p:cNvPr id="246788"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标题 1"/>
          <p:cNvSpPr>
            <a:spLocks noGrp="1"/>
          </p:cNvSpPr>
          <p:nvPr>
            <p:ph type="title"/>
          </p:nvPr>
        </p:nvSpPr>
        <p:spPr>
          <a:xfrm>
            <a:off x="395605" y="-30161"/>
            <a:ext cx="8229600" cy="729704"/>
          </a:xfrm>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48835" name="内容占位符 2"/>
          <p:cNvSpPr>
            <a:spLocks noGrp="1"/>
          </p:cNvSpPr>
          <p:nvPr>
            <p:ph idx="1"/>
          </p:nvPr>
        </p:nvSpPr>
        <p:spPr>
          <a:xfrm>
            <a:off x="457200" y="1004888"/>
            <a:ext cx="8578850" cy="3641725"/>
          </a:xfrm>
        </p:spPr>
        <p:txBody>
          <a:bodyPr vert="horz" wrap="square" lIns="91440" tIns="45720" rIns="91440" bIns="45720" anchor="t" anchorCtr="0"/>
          <a:lstStyle/>
          <a:p>
            <a:r>
              <a:rPr lang="zh-CN" altLang="en-US" dirty="0"/>
              <a:t>哈希表的构成</a:t>
            </a:r>
            <a:endParaRPr lang="en-US" altLang="zh-CN" dirty="0"/>
          </a:p>
          <a:p>
            <a:pPr lvl="1"/>
            <a:r>
              <a:rPr lang="zh-CN" altLang="en-US" dirty="0"/>
              <a:t>由一组桶组成，一个桶对应一个或多个物理块</a:t>
            </a:r>
            <a:endParaRPr lang="en-US" altLang="zh-CN" dirty="0"/>
          </a:p>
          <a:p>
            <a:pPr lvl="1"/>
            <a:r>
              <a:rPr lang="zh-CN" altLang="zh-CN" dirty="0"/>
              <a:t>桶中存放被映射到该桶的</a:t>
            </a:r>
            <a:r>
              <a:rPr lang="zh-CN" altLang="en-US" dirty="0"/>
              <a:t>哈希</a:t>
            </a:r>
            <a:r>
              <a:rPr lang="zh-CN" altLang="zh-CN" dirty="0"/>
              <a:t>索引项</a:t>
            </a:r>
            <a:endParaRPr lang="en-US" altLang="zh-CN" dirty="0"/>
          </a:p>
          <a:p>
            <a:pPr lvl="1"/>
            <a:r>
              <a:rPr lang="zh-CN" altLang="zh-CN" dirty="0"/>
              <a:t>每条索引项包括索引属性值和指向相应记录的指针</a:t>
            </a:r>
            <a:endParaRPr lang="en-US" altLang="zh-CN" dirty="0"/>
          </a:p>
          <a:p>
            <a:endParaRPr lang="en-US" altLang="zh-CN" dirty="0"/>
          </a:p>
        </p:txBody>
      </p:sp>
      <p:sp>
        <p:nvSpPr>
          <p:cNvPr id="248836"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50883" name="内容占位符 2"/>
          <p:cNvSpPr>
            <a:spLocks noGrp="1"/>
          </p:cNvSpPr>
          <p:nvPr>
            <p:ph idx="1"/>
          </p:nvPr>
        </p:nvSpPr>
        <p:spPr>
          <a:xfrm>
            <a:off x="457200" y="1004888"/>
            <a:ext cx="8794750" cy="3641725"/>
          </a:xfrm>
        </p:spPr>
        <p:txBody>
          <a:bodyPr vert="horz" wrap="square" lIns="91440" tIns="45720" rIns="91440" bIns="45720" anchor="t" anchorCtr="0"/>
          <a:lstStyle/>
          <a:p>
            <a:r>
              <a:rPr lang="zh-CN" altLang="en-US" dirty="0"/>
              <a:t>哈希表的构成</a:t>
            </a:r>
            <a:endParaRPr lang="en-US" altLang="zh-CN" dirty="0"/>
          </a:p>
          <a:p>
            <a:pPr lvl="1"/>
            <a:r>
              <a:rPr lang="zh-CN" altLang="en-US" dirty="0"/>
              <a:t>例：</a:t>
            </a:r>
            <a:r>
              <a:rPr lang="en-US" altLang="zh-CN" dirty="0"/>
              <a:t>Student</a:t>
            </a:r>
            <a:r>
              <a:rPr lang="zh-CN" altLang="zh-CN" dirty="0"/>
              <a:t>表</a:t>
            </a:r>
            <a:r>
              <a:rPr lang="en-US" altLang="zh-CN" dirty="0"/>
              <a:t>Sno</a:t>
            </a:r>
            <a:r>
              <a:rPr lang="zh-CN" altLang="zh-CN" dirty="0"/>
              <a:t>属性上的</a:t>
            </a:r>
            <a:r>
              <a:rPr lang="zh-CN" altLang="en-US" dirty="0"/>
              <a:t>哈希</a:t>
            </a:r>
            <a:r>
              <a:rPr lang="zh-CN" altLang="zh-CN" dirty="0"/>
              <a:t>索引</a:t>
            </a:r>
            <a:r>
              <a:rPr lang="zh-CN" altLang="en-US" dirty="0"/>
              <a:t>。</a:t>
            </a:r>
            <a:endParaRPr lang="en-US" altLang="zh-CN" dirty="0"/>
          </a:p>
          <a:p>
            <a:pPr lvl="2"/>
            <a:r>
              <a:rPr lang="zh-CN" altLang="zh-CN" dirty="0"/>
              <a:t>每个桶最多可以存放</a:t>
            </a:r>
            <a:r>
              <a:rPr lang="en-US" altLang="zh-CN" dirty="0"/>
              <a:t>6</a:t>
            </a:r>
            <a:r>
              <a:rPr lang="zh-CN" altLang="zh-CN" dirty="0"/>
              <a:t>个索引项</a:t>
            </a:r>
            <a:r>
              <a:rPr lang="zh-CN" altLang="en-US" dirty="0"/>
              <a:t>，共</a:t>
            </a:r>
            <a:r>
              <a:rPr lang="en-US" altLang="zh-CN" dirty="0"/>
              <a:t>15</a:t>
            </a:r>
            <a:r>
              <a:rPr lang="zh-CN" altLang="en-US" dirty="0"/>
              <a:t>条数据，</a:t>
            </a:r>
            <a:r>
              <a:rPr lang="zh-CN" altLang="zh-CN" dirty="0"/>
              <a:t>设有</a:t>
            </a:r>
            <a:r>
              <a:rPr lang="en-US" altLang="zh-CN" dirty="0"/>
              <a:t>3</a:t>
            </a:r>
            <a:r>
              <a:rPr lang="zh-CN" altLang="zh-CN" dirty="0"/>
              <a:t>个</a:t>
            </a:r>
            <a:r>
              <a:rPr lang="zh-CN" altLang="en-US" dirty="0"/>
              <a:t>哈希</a:t>
            </a:r>
            <a:r>
              <a:rPr lang="zh-CN" altLang="zh-CN" dirty="0"/>
              <a:t>桶。</a:t>
            </a:r>
            <a:r>
              <a:rPr lang="en-US" altLang="zh-CN" dirty="0"/>
              <a:t> </a:t>
            </a:r>
            <a:endParaRPr lang="en-US" altLang="zh-CN" dirty="0"/>
          </a:p>
          <a:p>
            <a:pPr lvl="2"/>
            <a:r>
              <a:rPr lang="zh-CN" altLang="en-US" dirty="0"/>
              <a:t>哈希</a:t>
            </a:r>
            <a:r>
              <a:rPr lang="zh-CN" altLang="zh-CN" dirty="0"/>
              <a:t>函数是取学号最后</a:t>
            </a:r>
            <a:r>
              <a:rPr lang="en-US" altLang="zh-CN" dirty="0"/>
              <a:t>2</a:t>
            </a:r>
            <a:r>
              <a:rPr lang="zh-CN" altLang="zh-CN" dirty="0"/>
              <a:t>位，将其转换数值型，除以</a:t>
            </a:r>
            <a:r>
              <a:rPr lang="en-US" altLang="zh-CN" dirty="0"/>
              <a:t>3</a:t>
            </a:r>
            <a:r>
              <a:rPr lang="zh-CN" altLang="zh-CN" dirty="0"/>
              <a:t>并取模作为桶号 </a:t>
            </a:r>
            <a:endParaRPr lang="en-US" altLang="zh-CN" dirty="0"/>
          </a:p>
        </p:txBody>
      </p:sp>
      <p:sp>
        <p:nvSpPr>
          <p:cNvPr id="250884"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52931" name="内容占位符 2"/>
          <p:cNvSpPr>
            <a:spLocks noGrp="1"/>
          </p:cNvSpPr>
          <p:nvPr>
            <p:ph idx="1"/>
          </p:nvPr>
        </p:nvSpPr>
        <p:spPr>
          <a:xfrm>
            <a:off x="457200" y="843558"/>
            <a:ext cx="8794750" cy="3803055"/>
          </a:xfrm>
        </p:spPr>
        <p:txBody>
          <a:bodyPr vert="horz" wrap="square" lIns="91440" tIns="45720" rIns="91440" bIns="45720" anchor="t" anchorCtr="0"/>
          <a:lstStyle/>
          <a:p>
            <a:r>
              <a:rPr lang="zh-CN" altLang="en-US" dirty="0"/>
              <a:t>哈希表的构成</a:t>
            </a:r>
            <a:endParaRPr lang="en-US" altLang="zh-CN" dirty="0"/>
          </a:p>
          <a:p>
            <a:pPr lvl="1"/>
            <a:r>
              <a:rPr lang="zh-CN" altLang="en-US" dirty="0"/>
              <a:t>例：</a:t>
            </a:r>
            <a:endParaRPr lang="en-US" altLang="zh-CN" dirty="0"/>
          </a:p>
        </p:txBody>
      </p:sp>
      <p:pic>
        <p:nvPicPr>
          <p:cNvPr id="252932" name="图片 3"/>
          <p:cNvPicPr>
            <a:picLocks noChangeAspect="1"/>
          </p:cNvPicPr>
          <p:nvPr/>
        </p:nvPicPr>
        <p:blipFill>
          <a:blip r:embed="rId1"/>
          <a:stretch>
            <a:fillRect/>
          </a:stretch>
        </p:blipFill>
        <p:spPr>
          <a:xfrm>
            <a:off x="1967230" y="1419860"/>
            <a:ext cx="6653530" cy="3585845"/>
          </a:xfrm>
          <a:prstGeom prst="rect">
            <a:avLst/>
          </a:prstGeom>
          <a:noFill/>
          <a:ln w="9525">
            <a:noFill/>
          </a:ln>
        </p:spPr>
      </p:pic>
      <p:sp>
        <p:nvSpPr>
          <p:cNvPr id="252933"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txBox="1">
            <a:spLocks noGrp="1"/>
          </p:cNvSpPr>
          <p:nvPr>
            <p:ph type="sldNum" sz="quarter"/>
          </p:nvPr>
        </p:nvSpPr>
        <p:spPr>
          <a:xfrm>
            <a:off x="0" y="160114"/>
            <a:ext cx="457200"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9459"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数据库的物理组织</a:t>
            </a:r>
            <a:endParaRPr lang="zh-CN" altLang="en-US" dirty="0">
              <a:solidFill>
                <a:schemeClr val="accent6"/>
              </a:solidFill>
              <a:latin typeface="Times New Roman" panose="02020603050405020304" pitchFamily="18" charset="0"/>
            </a:endParaRPr>
          </a:p>
        </p:txBody>
      </p:sp>
      <p:sp>
        <p:nvSpPr>
          <p:cNvPr id="19460"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数据库的物理组织方式：</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文件</a:t>
            </a:r>
            <a:r>
              <a:rPr lang="en-US" altLang="zh-CN" dirty="0">
                <a:latin typeface="Times New Roman" panose="02020603050405020304" pitchFamily="18" charset="0"/>
              </a:rPr>
              <a:t>----</a:t>
            </a:r>
            <a:r>
              <a:rPr lang="zh-CN" altLang="en-US" dirty="0">
                <a:latin typeface="Times New Roman" panose="02020603050405020304" pitchFamily="18" charset="0"/>
              </a:rPr>
              <a:t>块</a:t>
            </a:r>
            <a:r>
              <a:rPr lang="en-US" altLang="zh-CN" dirty="0">
                <a:latin typeface="Times New Roman" panose="02020603050405020304" pitchFamily="18" charset="0"/>
              </a:rPr>
              <a:t>----</a:t>
            </a:r>
            <a:r>
              <a:rPr lang="zh-CN" altLang="en-US" dirty="0">
                <a:latin typeface="Times New Roman" panose="02020603050405020304" pitchFamily="18" charset="0"/>
              </a:rPr>
              <a:t>记录</a:t>
            </a:r>
            <a:endParaRPr lang="en-US" altLang="zh-CN" dirty="0">
              <a:latin typeface="Times New Roman" panose="02020603050405020304" pitchFamily="18"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54979" name="内容占位符 2"/>
          <p:cNvSpPr>
            <a:spLocks noGrp="1"/>
          </p:cNvSpPr>
          <p:nvPr>
            <p:ph idx="1"/>
          </p:nvPr>
        </p:nvSpPr>
        <p:spPr>
          <a:xfrm>
            <a:off x="457200" y="1004888"/>
            <a:ext cx="8794750" cy="3641725"/>
          </a:xfrm>
        </p:spPr>
        <p:txBody>
          <a:bodyPr vert="horz" wrap="square" lIns="91440" tIns="45720" rIns="91440" bIns="45720" anchor="t" anchorCtr="0"/>
          <a:lstStyle/>
          <a:p>
            <a:r>
              <a:rPr lang="zh-CN" altLang="en-US" dirty="0"/>
              <a:t>桶溢出：</a:t>
            </a:r>
            <a:endParaRPr lang="en-US" altLang="zh-CN" dirty="0"/>
          </a:p>
          <a:p>
            <a:pPr lvl="1"/>
            <a:r>
              <a:rPr lang="zh-CN" altLang="en-US" dirty="0"/>
              <a:t>某个桶的存储空间不足</a:t>
            </a:r>
            <a:endParaRPr lang="en-US" altLang="zh-CN" dirty="0"/>
          </a:p>
        </p:txBody>
      </p:sp>
      <p:sp>
        <p:nvSpPr>
          <p:cNvPr id="254980" name="文本框 4"/>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57027" name="内容占位符 2"/>
          <p:cNvSpPr>
            <a:spLocks noGrp="1"/>
          </p:cNvSpPr>
          <p:nvPr>
            <p:ph idx="1"/>
          </p:nvPr>
        </p:nvSpPr>
        <p:spPr>
          <a:xfrm>
            <a:off x="457200" y="843558"/>
            <a:ext cx="8794750" cy="3803055"/>
          </a:xfrm>
        </p:spPr>
        <p:txBody>
          <a:bodyPr vert="horz" wrap="square" lIns="91440" tIns="45720" rIns="91440" bIns="45720" anchor="t" anchorCtr="0"/>
          <a:lstStyle/>
          <a:p>
            <a:r>
              <a:rPr lang="zh-CN" altLang="en-US" dirty="0"/>
              <a:t>桶溢出的三类主要原因：</a:t>
            </a:r>
            <a:endParaRPr lang="en-US" altLang="zh-CN" dirty="0"/>
          </a:p>
          <a:p>
            <a:pPr lvl="1"/>
            <a:r>
              <a:rPr lang="zh-CN" altLang="en-US" dirty="0"/>
              <a:t>哈希桶数量不足，不能存放所有的索引项</a:t>
            </a:r>
            <a:endParaRPr lang="en-US" altLang="zh-CN" dirty="0"/>
          </a:p>
          <a:p>
            <a:pPr lvl="2"/>
            <a:r>
              <a:rPr lang="zh-CN" altLang="en-US" dirty="0"/>
              <a:t>例：下图中元组数量超过</a:t>
            </a:r>
            <a:r>
              <a:rPr lang="en-US" altLang="zh-CN" dirty="0"/>
              <a:t>18</a:t>
            </a:r>
            <a:r>
              <a:rPr lang="zh-CN" altLang="en-US" dirty="0"/>
              <a:t>条</a:t>
            </a:r>
            <a:endParaRPr lang="en-US" altLang="zh-CN" dirty="0"/>
          </a:p>
          <a:p>
            <a:pPr lvl="2">
              <a:buNone/>
            </a:pPr>
            <a:endParaRPr lang="en-US" altLang="zh-CN" dirty="0"/>
          </a:p>
        </p:txBody>
      </p:sp>
      <p:pic>
        <p:nvPicPr>
          <p:cNvPr id="257028" name="图片 3"/>
          <p:cNvPicPr>
            <a:picLocks noChangeAspect="1"/>
          </p:cNvPicPr>
          <p:nvPr/>
        </p:nvPicPr>
        <p:blipFill>
          <a:blip r:embed="rId1"/>
          <a:stretch>
            <a:fillRect/>
          </a:stretch>
        </p:blipFill>
        <p:spPr>
          <a:xfrm>
            <a:off x="1692275" y="2237105"/>
            <a:ext cx="5242560" cy="2825115"/>
          </a:xfrm>
          <a:prstGeom prst="rect">
            <a:avLst/>
          </a:prstGeom>
          <a:noFill/>
          <a:ln w="9525">
            <a:noFill/>
          </a:ln>
        </p:spPr>
      </p:pic>
      <p:sp>
        <p:nvSpPr>
          <p:cNvPr id="257029" name="文本框 5"/>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59075"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t>桶溢出的三类主要原因：</a:t>
            </a:r>
            <a:endParaRPr lang="en-US" altLang="zh-CN" dirty="0"/>
          </a:p>
          <a:p>
            <a:pPr lvl="1"/>
            <a:endParaRPr lang="en-US" altLang="zh-CN" dirty="0"/>
          </a:p>
          <a:p>
            <a:pPr lvl="1"/>
            <a:r>
              <a:rPr lang="zh-CN" altLang="en-US" dirty="0"/>
              <a:t>属性存在偏斜，某些属性值过多</a:t>
            </a:r>
            <a:endParaRPr lang="en-US" altLang="zh-CN" dirty="0"/>
          </a:p>
          <a:p>
            <a:pPr lvl="2"/>
            <a:r>
              <a:rPr lang="zh-CN" altLang="en-US" dirty="0"/>
              <a:t>例：</a:t>
            </a:r>
            <a:r>
              <a:rPr lang="en-US" altLang="zh-CN" dirty="0"/>
              <a:t>Student</a:t>
            </a:r>
            <a:r>
              <a:rPr lang="zh-CN" altLang="en-US" dirty="0"/>
              <a:t>表中，‘计算机科学与技术’专业的学生人数非常多，使得相应的桶无法容纳下所有的索引项</a:t>
            </a:r>
            <a:endParaRPr lang="en-US" altLang="zh-CN" dirty="0"/>
          </a:p>
          <a:p>
            <a:pPr lvl="1"/>
            <a:endParaRPr lang="en-US" altLang="zh-CN" dirty="0"/>
          </a:p>
          <a:p>
            <a:pPr lvl="1"/>
            <a:r>
              <a:rPr lang="zh-CN" altLang="en-US" dirty="0"/>
              <a:t>哈希函数设计不合理，无法将索引均匀地映射到每个桶，导致某个桶的数据过多</a:t>
            </a:r>
            <a:endParaRPr lang="en-US" altLang="zh-CN" dirty="0"/>
          </a:p>
        </p:txBody>
      </p:sp>
      <p:sp>
        <p:nvSpPr>
          <p:cNvPr id="259076" name="文本框 4"/>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61123"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t>减少桶溢出的措施：</a:t>
            </a:r>
            <a:endParaRPr lang="en-US" altLang="zh-CN" dirty="0"/>
          </a:p>
          <a:p>
            <a:pPr lvl="1"/>
            <a:r>
              <a:rPr lang="zh-CN" altLang="en-US" dirty="0"/>
              <a:t>预留一定百分比的空间</a:t>
            </a:r>
            <a:endParaRPr lang="en-US" altLang="zh-CN" dirty="0"/>
          </a:p>
          <a:p>
            <a:pPr lvl="2"/>
            <a:r>
              <a:rPr lang="zh-CN" altLang="en-US" dirty="0"/>
              <a:t>溢出仍不可避免</a:t>
            </a:r>
            <a:endParaRPr lang="en-US" altLang="zh-CN" dirty="0"/>
          </a:p>
          <a:p>
            <a:pPr lvl="1"/>
            <a:r>
              <a:rPr lang="zh-CN" altLang="en-US" dirty="0">
                <a:solidFill>
                  <a:srgbClr val="FF0000"/>
                </a:solidFill>
              </a:rPr>
              <a:t>分配溢出桶</a:t>
            </a:r>
            <a:endParaRPr lang="en-US" altLang="zh-CN" dirty="0">
              <a:solidFill>
                <a:srgbClr val="FF0000"/>
              </a:solidFill>
            </a:endParaRPr>
          </a:p>
          <a:p>
            <a:pPr lvl="2"/>
            <a:r>
              <a:rPr lang="zh-CN" altLang="en-US" dirty="0"/>
              <a:t>当溢出桶空间充满时，追加新的溢出桶</a:t>
            </a:r>
            <a:endParaRPr lang="en-US" altLang="zh-CN" dirty="0"/>
          </a:p>
          <a:p>
            <a:pPr lvl="2"/>
            <a:r>
              <a:rPr lang="zh-CN" altLang="en-US" dirty="0"/>
              <a:t>用溢出链将一个桶及其溢出桶链接在一起</a:t>
            </a:r>
            <a:endParaRPr lang="en-US" altLang="zh-CN" dirty="0"/>
          </a:p>
        </p:txBody>
      </p:sp>
      <p:sp>
        <p:nvSpPr>
          <p:cNvPr id="261124" name="文本框 4"/>
          <p:cNvSpPr txBox="1"/>
          <p:nvPr/>
        </p:nvSpPr>
        <p:spPr>
          <a:xfrm>
            <a:off x="0" y="0"/>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63171" name="内容占位符 2"/>
          <p:cNvSpPr>
            <a:spLocks noGrp="1"/>
          </p:cNvSpPr>
          <p:nvPr>
            <p:ph idx="1"/>
          </p:nvPr>
        </p:nvSpPr>
        <p:spPr>
          <a:xfrm>
            <a:off x="457200" y="1004888"/>
            <a:ext cx="8362950" cy="3641725"/>
          </a:xfrm>
        </p:spPr>
        <p:txBody>
          <a:bodyPr vert="horz" wrap="square" lIns="91440" tIns="45720" rIns="91440" bIns="45720" anchor="t" anchorCtr="0"/>
          <a:lstStyle/>
          <a:p>
            <a:pPr lvl="1"/>
            <a:r>
              <a:rPr lang="zh-CN" altLang="en-US" dirty="0"/>
              <a:t>溢出桶示例：</a:t>
            </a:r>
            <a:endParaRPr lang="en-US" altLang="zh-CN" dirty="0"/>
          </a:p>
        </p:txBody>
      </p:sp>
      <p:pic>
        <p:nvPicPr>
          <p:cNvPr id="263172" name="图片 3"/>
          <p:cNvPicPr>
            <a:picLocks noChangeAspect="1"/>
          </p:cNvPicPr>
          <p:nvPr/>
        </p:nvPicPr>
        <p:blipFill>
          <a:blip r:embed="rId1"/>
          <a:stretch>
            <a:fillRect/>
          </a:stretch>
        </p:blipFill>
        <p:spPr>
          <a:xfrm>
            <a:off x="3203575" y="1148715"/>
            <a:ext cx="4916805" cy="3949065"/>
          </a:xfrm>
          <a:prstGeom prst="rect">
            <a:avLst/>
          </a:prstGeom>
          <a:noFill/>
          <a:ln w="9525">
            <a:noFill/>
          </a:ln>
        </p:spPr>
      </p:pic>
      <p:sp>
        <p:nvSpPr>
          <p:cNvPr id="263173" name="文本框 5"/>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65219"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t>静态哈希索引</a:t>
            </a:r>
            <a:endParaRPr lang="en-US" altLang="zh-CN" dirty="0"/>
          </a:p>
          <a:p>
            <a:pPr lvl="1"/>
            <a:r>
              <a:rPr lang="zh-CN" altLang="en-US" dirty="0">
                <a:solidFill>
                  <a:srgbClr val="000000"/>
                </a:solidFill>
              </a:rPr>
              <a:t>哈希函数</a:t>
            </a:r>
            <a:endParaRPr lang="en-US" altLang="zh-CN" dirty="0">
              <a:solidFill>
                <a:srgbClr val="000000"/>
              </a:solidFill>
            </a:endParaRPr>
          </a:p>
          <a:p>
            <a:pPr lvl="1"/>
            <a:r>
              <a:rPr lang="zh-CN" altLang="en-US" dirty="0">
                <a:solidFill>
                  <a:srgbClr val="000000"/>
                </a:solidFill>
              </a:rPr>
              <a:t>哈希表</a:t>
            </a:r>
            <a:endParaRPr lang="en-US" altLang="zh-CN" dirty="0">
              <a:solidFill>
                <a:srgbClr val="000000"/>
              </a:solidFill>
            </a:endParaRPr>
          </a:p>
          <a:p>
            <a:pPr lvl="1"/>
            <a:r>
              <a:rPr lang="zh-CN" altLang="en-US" dirty="0">
                <a:solidFill>
                  <a:srgbClr val="FF0000"/>
                </a:solidFill>
              </a:rPr>
              <a:t>哈希索引的查找及维护</a:t>
            </a:r>
            <a:endParaRPr lang="en-US" altLang="zh-CN" dirty="0">
              <a:solidFill>
                <a:srgbClr val="FF0000"/>
              </a:solidFill>
            </a:endParaRPr>
          </a:p>
        </p:txBody>
      </p:sp>
      <p:sp>
        <p:nvSpPr>
          <p:cNvPr id="265220"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67267"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哈希索引的查找及维护</a:t>
            </a:r>
            <a:endParaRPr lang="en-US" altLang="zh-CN" dirty="0">
              <a:solidFill>
                <a:srgbClr val="000000"/>
              </a:solidFill>
            </a:endParaRPr>
          </a:p>
          <a:p>
            <a:pPr lvl="1"/>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哈希索引的维护</a:t>
            </a:r>
            <a:endParaRPr lang="en-US" altLang="zh-CN" dirty="0">
              <a:solidFill>
                <a:srgbClr val="000000"/>
              </a:solidFill>
            </a:endParaRPr>
          </a:p>
        </p:txBody>
      </p:sp>
      <p:sp>
        <p:nvSpPr>
          <p:cNvPr id="267268"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69315"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哈希索引的查找及维护</a:t>
            </a:r>
            <a:endParaRPr lang="en-US" altLang="zh-CN" dirty="0">
              <a:solidFill>
                <a:srgbClr val="000000"/>
              </a:solidFill>
            </a:endParaRPr>
          </a:p>
          <a:p>
            <a:pPr lvl="1"/>
            <a:r>
              <a:rPr lang="zh-CN" altLang="en-US" dirty="0">
                <a:solidFill>
                  <a:srgbClr val="FF0000"/>
                </a:solidFill>
              </a:rPr>
              <a:t>哈希索引的查找</a:t>
            </a:r>
            <a:endParaRPr lang="en-US" altLang="zh-CN" dirty="0">
              <a:solidFill>
                <a:srgbClr val="FF0000"/>
              </a:solidFill>
            </a:endParaRPr>
          </a:p>
          <a:p>
            <a:pPr lvl="1"/>
            <a:r>
              <a:rPr lang="zh-CN" altLang="en-US" dirty="0">
                <a:solidFill>
                  <a:srgbClr val="000000"/>
                </a:solidFill>
              </a:rPr>
              <a:t>哈希索引的维护</a:t>
            </a:r>
            <a:endParaRPr lang="en-US" altLang="zh-CN" dirty="0">
              <a:solidFill>
                <a:srgbClr val="000000"/>
              </a:solidFill>
            </a:endParaRPr>
          </a:p>
        </p:txBody>
      </p:sp>
      <p:sp>
        <p:nvSpPr>
          <p:cNvPr id="269316"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71363"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擅长做等值查找</a:t>
            </a:r>
            <a:endParaRPr lang="en-US" altLang="zh-CN" dirty="0">
              <a:solidFill>
                <a:srgbClr val="000000"/>
              </a:solidFill>
            </a:endParaRPr>
          </a:p>
          <a:p>
            <a:pPr lvl="2"/>
            <a:r>
              <a:rPr lang="zh-CN" altLang="en-US" dirty="0">
                <a:solidFill>
                  <a:srgbClr val="000000"/>
                </a:solidFill>
              </a:rPr>
              <a:t>根据属性值计算出哈希函数值，得到桶号</a:t>
            </a:r>
            <a:endParaRPr lang="en-US" altLang="zh-CN" dirty="0">
              <a:solidFill>
                <a:srgbClr val="000000"/>
              </a:solidFill>
            </a:endParaRPr>
          </a:p>
          <a:p>
            <a:pPr lvl="2"/>
            <a:r>
              <a:rPr lang="zh-CN" altLang="en-US" dirty="0">
                <a:solidFill>
                  <a:srgbClr val="000000"/>
                </a:solidFill>
              </a:rPr>
              <a:t>到相应的桶中搜索相应的索引项</a:t>
            </a:r>
            <a:endParaRPr lang="en-US" altLang="zh-CN" dirty="0">
              <a:solidFill>
                <a:srgbClr val="000000"/>
              </a:solidFill>
            </a:endParaRPr>
          </a:p>
          <a:p>
            <a:pPr lvl="2"/>
            <a:r>
              <a:rPr lang="zh-CN" altLang="en-US" dirty="0">
                <a:solidFill>
                  <a:srgbClr val="000000"/>
                </a:solidFill>
              </a:rPr>
              <a:t>若桶中没有找到，但存在溢出桶，继续搜索溢出桶</a:t>
            </a:r>
            <a:endParaRPr lang="en-US" altLang="zh-CN" dirty="0">
              <a:solidFill>
                <a:srgbClr val="000000"/>
              </a:solidFill>
            </a:endParaRPr>
          </a:p>
          <a:p>
            <a:pPr lvl="2"/>
            <a:endParaRPr lang="en-US" altLang="zh-CN" dirty="0">
              <a:solidFill>
                <a:srgbClr val="000000"/>
              </a:solidFill>
            </a:endParaRPr>
          </a:p>
        </p:txBody>
      </p:sp>
      <p:sp>
        <p:nvSpPr>
          <p:cNvPr id="271364"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73411"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20180010</a:t>
            </a:r>
            <a:r>
              <a:rPr lang="zh-CN" altLang="zh-CN" dirty="0"/>
              <a:t>的学生 </a:t>
            </a:r>
            <a:endParaRPr lang="en-US" altLang="zh-CN" dirty="0">
              <a:solidFill>
                <a:srgbClr val="000000"/>
              </a:solidFill>
            </a:endParaRPr>
          </a:p>
        </p:txBody>
      </p:sp>
      <p:pic>
        <p:nvPicPr>
          <p:cNvPr id="273412" name="图片 3"/>
          <p:cNvPicPr>
            <a:picLocks noChangeAspect="1"/>
          </p:cNvPicPr>
          <p:nvPr/>
        </p:nvPicPr>
        <p:blipFill>
          <a:blip r:embed="rId1"/>
          <a:stretch>
            <a:fillRect/>
          </a:stretch>
        </p:blipFill>
        <p:spPr>
          <a:xfrm>
            <a:off x="3924300" y="1995488"/>
            <a:ext cx="3455988" cy="2776537"/>
          </a:xfrm>
          <a:prstGeom prst="rect">
            <a:avLst/>
          </a:prstGeom>
          <a:noFill/>
          <a:ln w="9525">
            <a:noFill/>
          </a:ln>
        </p:spPr>
      </p:pic>
      <p:sp>
        <p:nvSpPr>
          <p:cNvPr id="273413" name="矩形 4"/>
          <p:cNvSpPr/>
          <p:nvPr/>
        </p:nvSpPr>
        <p:spPr>
          <a:xfrm>
            <a:off x="3852863" y="2908300"/>
            <a:ext cx="431800" cy="28892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sp>
        <p:nvSpPr>
          <p:cNvPr id="273414" name="文本框 5"/>
          <p:cNvSpPr txBox="1"/>
          <p:nvPr/>
        </p:nvSpPr>
        <p:spPr>
          <a:xfrm>
            <a:off x="1439863" y="3489325"/>
            <a:ext cx="2199641"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哈希函数：</a:t>
            </a:r>
            <a:r>
              <a:rPr lang="en-US" altLang="zh-CN" sz="1800" dirty="0"/>
              <a:t>10%3=1</a:t>
            </a:r>
            <a:endParaRPr lang="en-US" altLang="zh-CN" sz="1800" dirty="0"/>
          </a:p>
          <a:p>
            <a:pPr marL="0" lvl="0" indent="0">
              <a:spcBef>
                <a:spcPct val="0"/>
              </a:spcBef>
              <a:buSzTx/>
              <a:buFontTx/>
              <a:buNone/>
            </a:pPr>
            <a:r>
              <a:rPr lang="zh-CN" altLang="en-US" sz="1800" dirty="0"/>
              <a:t>定位</a:t>
            </a:r>
            <a:r>
              <a:rPr lang="en-US" altLang="zh-CN" sz="1800" dirty="0"/>
              <a:t>1</a:t>
            </a:r>
            <a:r>
              <a:rPr lang="zh-CN" altLang="en-US" sz="1800" dirty="0"/>
              <a:t>号桶</a:t>
            </a:r>
            <a:endParaRPr lang="zh-CN" altLang="en-US" sz="1800" dirty="0"/>
          </a:p>
        </p:txBody>
      </p:sp>
      <p:cxnSp>
        <p:nvCxnSpPr>
          <p:cNvPr id="273415" name="肘形连接符 7"/>
          <p:cNvCxnSpPr>
            <a:stCxn id="273414" idx="0"/>
          </p:cNvCxnSpPr>
          <p:nvPr/>
        </p:nvCxnSpPr>
        <p:spPr>
          <a:xfrm rot="5400000" flipH="1" flipV="1">
            <a:off x="2974816" y="2611281"/>
            <a:ext cx="442912" cy="1313177"/>
          </a:xfrm>
          <a:prstGeom prst="bentConnector2">
            <a:avLst/>
          </a:prstGeom>
          <a:ln w="9525" cap="flat" cmpd="sng">
            <a:solidFill>
              <a:srgbClr val="FF0000"/>
            </a:solidFill>
            <a:prstDash val="solid"/>
            <a:round/>
            <a:headEnd type="none" w="med" len="med"/>
            <a:tailEnd type="triangle" w="med" len="med"/>
          </a:ln>
        </p:spPr>
      </p:cxnSp>
      <p:sp>
        <p:nvSpPr>
          <p:cNvPr id="273416" name="文本框 8"/>
          <p:cNvSpPr txBox="1"/>
          <p:nvPr/>
        </p:nvSpPr>
        <p:spPr>
          <a:xfrm>
            <a:off x="0" y="0"/>
            <a:ext cx="539552"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txBox="1">
            <a:spLocks noGrp="1"/>
          </p:cNvSpPr>
          <p:nvPr>
            <p:ph type="sldNum" sz="quarter"/>
          </p:nvPr>
        </p:nvSpPr>
        <p:spPr>
          <a:xfrm>
            <a:off x="0" y="232122"/>
            <a:ext cx="457200"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21507"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数据库的物理组织</a:t>
            </a:r>
            <a:endParaRPr lang="zh-CN" altLang="en-US" dirty="0">
              <a:solidFill>
                <a:schemeClr val="accent6"/>
              </a:solidFill>
              <a:latin typeface="Times New Roman" panose="02020603050405020304" pitchFamily="18" charset="0"/>
            </a:endParaRPr>
          </a:p>
        </p:txBody>
      </p:sp>
      <p:sp>
        <p:nvSpPr>
          <p:cNvPr id="21508"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文件</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操作系统文件</a:t>
            </a:r>
            <a:endParaRPr lang="en-US" altLang="zh-CN" dirty="0">
              <a:latin typeface="Times New Roman" panose="02020603050405020304" pitchFamily="18" charset="0"/>
            </a:endParaRPr>
          </a:p>
          <a:p>
            <a:pPr algn="just" eaLnBrk="1" hangingPunct="1"/>
            <a:r>
              <a:rPr lang="zh-CN" altLang="en-US" dirty="0">
                <a:latin typeface="Times New Roman" panose="02020603050405020304" pitchFamily="18" charset="0"/>
              </a:rPr>
              <a:t>块</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每个文件物理上分成定长的存储单元，即操作系统的物理块。</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存储分配和</a:t>
            </a:r>
            <a:r>
              <a:rPr lang="en-US" altLang="zh-CN" dirty="0">
                <a:latin typeface="Times New Roman" panose="02020603050405020304" pitchFamily="18" charset="0"/>
              </a:rPr>
              <a:t>I/O</a:t>
            </a:r>
            <a:r>
              <a:rPr lang="zh-CN" altLang="en-US" dirty="0">
                <a:latin typeface="Times New Roman" panose="02020603050405020304" pitchFamily="18" charset="0"/>
              </a:rPr>
              <a:t>的基本单位</a:t>
            </a:r>
            <a:endParaRPr lang="en-US" altLang="zh-CN" dirty="0">
              <a:latin typeface="Times New Roman" panose="02020603050405020304" pitchFamily="18" charset="0"/>
            </a:endParaRPr>
          </a:p>
          <a:p>
            <a:pPr algn="just" eaLnBrk="1" hangingPunct="1"/>
            <a:r>
              <a:rPr lang="zh-CN" altLang="en-US" dirty="0">
                <a:latin typeface="Times New Roman" panose="02020603050405020304" pitchFamily="18" charset="0"/>
              </a:rPr>
              <a:t>记录</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物理块中存放的多条元组（记录）</a:t>
            </a:r>
            <a:endParaRPr lang="en-US" altLang="zh-CN" dirty="0">
              <a:latin typeface="Times New Roman" panose="02020603050405020304" pitchFamily="18"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75459"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20180010</a:t>
            </a:r>
            <a:r>
              <a:rPr lang="zh-CN" altLang="zh-CN" dirty="0"/>
              <a:t>的学生 </a:t>
            </a:r>
            <a:endParaRPr lang="en-US" altLang="zh-CN" dirty="0">
              <a:solidFill>
                <a:srgbClr val="000000"/>
              </a:solidFill>
            </a:endParaRPr>
          </a:p>
        </p:txBody>
      </p:sp>
      <p:pic>
        <p:nvPicPr>
          <p:cNvPr id="275460" name="图片 3"/>
          <p:cNvPicPr>
            <a:picLocks noChangeAspect="1"/>
          </p:cNvPicPr>
          <p:nvPr/>
        </p:nvPicPr>
        <p:blipFill>
          <a:blip r:embed="rId1"/>
          <a:stretch>
            <a:fillRect/>
          </a:stretch>
        </p:blipFill>
        <p:spPr>
          <a:xfrm>
            <a:off x="3779838" y="2046288"/>
            <a:ext cx="3455987" cy="2776537"/>
          </a:xfrm>
          <a:prstGeom prst="rect">
            <a:avLst/>
          </a:prstGeom>
          <a:noFill/>
          <a:ln w="9525">
            <a:noFill/>
          </a:ln>
        </p:spPr>
      </p:pic>
      <p:sp>
        <p:nvSpPr>
          <p:cNvPr id="275461" name="矩形 4"/>
          <p:cNvSpPr/>
          <p:nvPr/>
        </p:nvSpPr>
        <p:spPr>
          <a:xfrm>
            <a:off x="4094163" y="2927350"/>
            <a:ext cx="762000" cy="98107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275462" name="文本框 5"/>
          <p:cNvSpPr txBox="1"/>
          <p:nvPr/>
        </p:nvSpPr>
        <p:spPr>
          <a:xfrm>
            <a:off x="1295400" y="3540125"/>
            <a:ext cx="2416175" cy="9239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读取</a:t>
            </a:r>
            <a:r>
              <a:rPr lang="en-US" altLang="zh-CN" sz="1800" dirty="0"/>
              <a:t>1</a:t>
            </a:r>
            <a:r>
              <a:rPr lang="zh-CN" altLang="en-US" sz="1800" dirty="0"/>
              <a:t>号桶</a:t>
            </a:r>
            <a:endParaRPr lang="en-US" altLang="zh-CN" sz="1800" dirty="0"/>
          </a:p>
          <a:p>
            <a:pPr marL="0" lvl="0" indent="0">
              <a:spcBef>
                <a:spcPct val="0"/>
              </a:spcBef>
              <a:buSzTx/>
              <a:buFontTx/>
              <a:buNone/>
            </a:pPr>
            <a:r>
              <a:rPr lang="zh-CN" altLang="en-US" sz="1800" dirty="0"/>
              <a:t>查找</a:t>
            </a:r>
            <a:r>
              <a:rPr lang="en-US" altLang="zh-CN" sz="1800" dirty="0"/>
              <a:t>20180010</a:t>
            </a:r>
            <a:r>
              <a:rPr lang="zh-CN" altLang="en-US" sz="1800" dirty="0"/>
              <a:t>索引项</a:t>
            </a:r>
            <a:endParaRPr lang="en-US" altLang="zh-CN" sz="1800" dirty="0"/>
          </a:p>
          <a:p>
            <a:pPr marL="0" lvl="0" indent="0">
              <a:spcBef>
                <a:spcPct val="0"/>
              </a:spcBef>
              <a:buSzTx/>
              <a:buFontTx/>
              <a:buNone/>
            </a:pPr>
            <a:r>
              <a:rPr lang="zh-CN" altLang="en-US" sz="1800" dirty="0"/>
              <a:t>根据索引项读取数据</a:t>
            </a:r>
            <a:endParaRPr lang="zh-CN" altLang="en-US" sz="1800" dirty="0"/>
          </a:p>
        </p:txBody>
      </p:sp>
      <p:cxnSp>
        <p:nvCxnSpPr>
          <p:cNvPr id="275463" name="肘形连接符 7"/>
          <p:cNvCxnSpPr>
            <a:stCxn id="275462" idx="0"/>
          </p:cNvCxnSpPr>
          <p:nvPr/>
        </p:nvCxnSpPr>
        <p:spPr>
          <a:xfrm rot="5400000" flipH="1" flipV="1">
            <a:off x="3143250" y="2589213"/>
            <a:ext cx="311150" cy="1590675"/>
          </a:xfrm>
          <a:prstGeom prst="bentConnector2">
            <a:avLst/>
          </a:prstGeom>
          <a:ln w="9525" cap="flat" cmpd="sng">
            <a:solidFill>
              <a:srgbClr val="FF0000"/>
            </a:solidFill>
            <a:prstDash val="solid"/>
            <a:round/>
            <a:headEnd type="none" w="med" len="med"/>
            <a:tailEnd type="triangle" w="med" len="med"/>
          </a:ln>
        </p:spPr>
      </p:cxnSp>
      <p:sp>
        <p:nvSpPr>
          <p:cNvPr id="275464" name="文本框 8"/>
          <p:cNvSpPr txBox="1"/>
          <p:nvPr/>
        </p:nvSpPr>
        <p:spPr>
          <a:xfrm>
            <a:off x="0" y="0"/>
            <a:ext cx="45720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77507"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20180024</a:t>
            </a:r>
            <a:r>
              <a:rPr lang="zh-CN" altLang="zh-CN" dirty="0"/>
              <a:t>的学生 </a:t>
            </a:r>
            <a:endParaRPr lang="en-US" altLang="zh-CN" dirty="0">
              <a:solidFill>
                <a:srgbClr val="000000"/>
              </a:solidFill>
            </a:endParaRPr>
          </a:p>
        </p:txBody>
      </p:sp>
      <p:pic>
        <p:nvPicPr>
          <p:cNvPr id="277508" name="图片 3"/>
          <p:cNvPicPr>
            <a:picLocks noChangeAspect="1"/>
          </p:cNvPicPr>
          <p:nvPr/>
        </p:nvPicPr>
        <p:blipFill>
          <a:blip r:embed="rId1"/>
          <a:stretch>
            <a:fillRect/>
          </a:stretch>
        </p:blipFill>
        <p:spPr>
          <a:xfrm>
            <a:off x="3698875" y="2028825"/>
            <a:ext cx="3455988" cy="2776538"/>
          </a:xfrm>
          <a:prstGeom prst="rect">
            <a:avLst/>
          </a:prstGeom>
          <a:noFill/>
          <a:ln w="9525">
            <a:noFill/>
          </a:ln>
        </p:spPr>
      </p:pic>
      <p:sp>
        <p:nvSpPr>
          <p:cNvPr id="277509" name="矩形 4"/>
          <p:cNvSpPr/>
          <p:nvPr/>
        </p:nvSpPr>
        <p:spPr>
          <a:xfrm>
            <a:off x="3627438" y="2028825"/>
            <a:ext cx="431800" cy="28892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277510" name="文本框 5"/>
          <p:cNvSpPr txBox="1"/>
          <p:nvPr/>
        </p:nvSpPr>
        <p:spPr>
          <a:xfrm>
            <a:off x="1214438" y="3522663"/>
            <a:ext cx="2199641"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哈希函数：</a:t>
            </a:r>
            <a:r>
              <a:rPr lang="en-US" altLang="zh-CN" sz="1800" dirty="0"/>
              <a:t>24%3=0</a:t>
            </a:r>
            <a:endParaRPr lang="en-US" altLang="zh-CN" sz="1800" dirty="0"/>
          </a:p>
          <a:p>
            <a:pPr marL="0" lvl="0" indent="0">
              <a:spcBef>
                <a:spcPct val="0"/>
              </a:spcBef>
              <a:buSzTx/>
              <a:buFontTx/>
              <a:buNone/>
            </a:pPr>
            <a:r>
              <a:rPr lang="zh-CN" altLang="en-US" sz="1800" dirty="0"/>
              <a:t>定位</a:t>
            </a:r>
            <a:r>
              <a:rPr lang="en-US" altLang="zh-CN" sz="1800" dirty="0"/>
              <a:t>0</a:t>
            </a:r>
            <a:r>
              <a:rPr lang="zh-CN" altLang="en-US" sz="1800" dirty="0"/>
              <a:t>号桶</a:t>
            </a:r>
            <a:endParaRPr lang="zh-CN" altLang="en-US" sz="1800" dirty="0"/>
          </a:p>
        </p:txBody>
      </p:sp>
      <p:cxnSp>
        <p:nvCxnSpPr>
          <p:cNvPr id="277511" name="肘形连接符 7"/>
          <p:cNvCxnSpPr>
            <a:stCxn id="277510" idx="0"/>
            <a:endCxn id="277509" idx="1"/>
          </p:cNvCxnSpPr>
          <p:nvPr/>
        </p:nvCxnSpPr>
        <p:spPr>
          <a:xfrm rot="5400000" flipH="1" flipV="1">
            <a:off x="2296161" y="2191387"/>
            <a:ext cx="1349375" cy="1313179"/>
          </a:xfrm>
          <a:prstGeom prst="bentConnector2">
            <a:avLst/>
          </a:prstGeom>
          <a:ln w="9525" cap="flat" cmpd="sng">
            <a:solidFill>
              <a:srgbClr val="FF0000"/>
            </a:solidFill>
            <a:prstDash val="solid"/>
            <a:round/>
            <a:headEnd type="none" w="med" len="med"/>
            <a:tailEnd type="triangle" w="med" len="med"/>
          </a:ln>
        </p:spPr>
      </p:cxnSp>
      <p:sp>
        <p:nvSpPr>
          <p:cNvPr id="277512" name="文本框 8"/>
          <p:cNvSpPr txBox="1"/>
          <p:nvPr/>
        </p:nvSpPr>
        <p:spPr>
          <a:xfrm>
            <a:off x="0" y="0"/>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79555"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20180024</a:t>
            </a:r>
            <a:r>
              <a:rPr lang="zh-CN" altLang="zh-CN" dirty="0"/>
              <a:t>的学生 </a:t>
            </a:r>
            <a:endParaRPr lang="en-US" altLang="zh-CN" dirty="0">
              <a:solidFill>
                <a:srgbClr val="000000"/>
              </a:solidFill>
            </a:endParaRPr>
          </a:p>
        </p:txBody>
      </p:sp>
      <p:pic>
        <p:nvPicPr>
          <p:cNvPr id="279556" name="图片 3"/>
          <p:cNvPicPr>
            <a:picLocks noChangeAspect="1"/>
          </p:cNvPicPr>
          <p:nvPr/>
        </p:nvPicPr>
        <p:blipFill>
          <a:blip r:embed="rId1"/>
          <a:stretch>
            <a:fillRect/>
          </a:stretch>
        </p:blipFill>
        <p:spPr>
          <a:xfrm>
            <a:off x="3995738" y="1995488"/>
            <a:ext cx="3455987" cy="2776537"/>
          </a:xfrm>
          <a:prstGeom prst="rect">
            <a:avLst/>
          </a:prstGeom>
          <a:noFill/>
          <a:ln w="9525">
            <a:noFill/>
          </a:ln>
        </p:spPr>
      </p:pic>
      <p:sp>
        <p:nvSpPr>
          <p:cNvPr id="279557" name="矩形 4"/>
          <p:cNvSpPr/>
          <p:nvPr/>
        </p:nvSpPr>
        <p:spPr>
          <a:xfrm>
            <a:off x="4276725" y="1984375"/>
            <a:ext cx="942975" cy="98266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279558" name="文本框 5"/>
          <p:cNvSpPr txBox="1"/>
          <p:nvPr/>
        </p:nvSpPr>
        <p:spPr>
          <a:xfrm>
            <a:off x="1187624" y="3489325"/>
            <a:ext cx="2919239" cy="923925"/>
          </a:xfrm>
          <a:prstGeom prst="rect">
            <a:avLst/>
          </a:prstGeom>
          <a:noFill/>
          <a:ln w="9525" cap="flat" cmpd="sng">
            <a:solidFill>
              <a:schemeClr val="tx1"/>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读取</a:t>
            </a:r>
            <a:r>
              <a:rPr lang="en-US" altLang="zh-CN" sz="1800" dirty="0"/>
              <a:t>0</a:t>
            </a:r>
            <a:r>
              <a:rPr lang="zh-CN" altLang="en-US" sz="1800" dirty="0"/>
              <a:t>号桶</a:t>
            </a:r>
            <a:endParaRPr lang="en-US" altLang="zh-CN" sz="1800" dirty="0"/>
          </a:p>
          <a:p>
            <a:pPr marL="0" lvl="0" indent="0">
              <a:spcBef>
                <a:spcPct val="0"/>
              </a:spcBef>
              <a:buSzTx/>
              <a:buFontTx/>
              <a:buNone/>
            </a:pPr>
            <a:r>
              <a:rPr lang="zh-CN" altLang="en-US" sz="1800" dirty="0"/>
              <a:t>未找到</a:t>
            </a:r>
            <a:r>
              <a:rPr lang="en-US" altLang="zh-CN" sz="1800" dirty="0"/>
              <a:t>20180024</a:t>
            </a:r>
            <a:r>
              <a:rPr lang="zh-CN" altLang="en-US" sz="1800" dirty="0"/>
              <a:t>索引项</a:t>
            </a:r>
            <a:endParaRPr lang="en-US" altLang="zh-CN" sz="1800" dirty="0"/>
          </a:p>
          <a:p>
            <a:pPr marL="0" lvl="0" indent="0">
              <a:spcBef>
                <a:spcPct val="0"/>
              </a:spcBef>
              <a:buSzTx/>
              <a:buFontTx/>
              <a:buNone/>
            </a:pPr>
            <a:r>
              <a:rPr lang="zh-CN" altLang="en-US" sz="1800" dirty="0"/>
              <a:t>定位溢出块</a:t>
            </a:r>
            <a:endParaRPr lang="zh-CN" altLang="en-US" sz="1800" dirty="0"/>
          </a:p>
        </p:txBody>
      </p:sp>
      <p:cxnSp>
        <p:nvCxnSpPr>
          <p:cNvPr id="279559" name="肘形连接符 7"/>
          <p:cNvCxnSpPr>
            <a:stCxn id="279558" idx="0"/>
            <a:endCxn id="279557" idx="1"/>
          </p:cNvCxnSpPr>
          <p:nvPr/>
        </p:nvCxnSpPr>
        <p:spPr>
          <a:xfrm rot="5400000" flipH="1" flipV="1">
            <a:off x="2955175" y="2167776"/>
            <a:ext cx="1013618" cy="1629481"/>
          </a:xfrm>
          <a:prstGeom prst="bentConnector2">
            <a:avLst/>
          </a:prstGeom>
          <a:ln w="9525" cap="flat" cmpd="sng">
            <a:solidFill>
              <a:srgbClr val="FF0000"/>
            </a:solidFill>
            <a:prstDash val="solid"/>
            <a:round/>
            <a:headEnd type="none" w="med" len="med"/>
            <a:tailEnd type="triangle" w="med" len="med"/>
          </a:ln>
        </p:spPr>
      </p:cxnSp>
      <p:sp>
        <p:nvSpPr>
          <p:cNvPr id="279560" name="文本框 8"/>
          <p:cNvSpPr txBox="1"/>
          <p:nvPr/>
        </p:nvSpPr>
        <p:spPr>
          <a:xfrm>
            <a:off x="0" y="0"/>
            <a:ext cx="45720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81603"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000000"/>
                </a:solidFill>
              </a:rPr>
              <a:t>例：</a:t>
            </a:r>
            <a:r>
              <a:rPr lang="zh-CN" altLang="zh-CN" dirty="0"/>
              <a:t>查找学号为</a:t>
            </a:r>
            <a:r>
              <a:rPr lang="en-US" altLang="zh-CN" dirty="0"/>
              <a:t>20180024</a:t>
            </a:r>
            <a:r>
              <a:rPr lang="zh-CN" altLang="zh-CN" dirty="0"/>
              <a:t>的学生 </a:t>
            </a:r>
            <a:endParaRPr lang="en-US" altLang="zh-CN" dirty="0">
              <a:solidFill>
                <a:srgbClr val="000000"/>
              </a:solidFill>
            </a:endParaRPr>
          </a:p>
        </p:txBody>
      </p:sp>
      <p:pic>
        <p:nvPicPr>
          <p:cNvPr id="281604" name="图片 3"/>
          <p:cNvPicPr>
            <a:picLocks noChangeAspect="1"/>
          </p:cNvPicPr>
          <p:nvPr/>
        </p:nvPicPr>
        <p:blipFill>
          <a:blip r:embed="rId1"/>
          <a:stretch>
            <a:fillRect/>
          </a:stretch>
        </p:blipFill>
        <p:spPr>
          <a:xfrm>
            <a:off x="3708400" y="2016125"/>
            <a:ext cx="3455988" cy="2776538"/>
          </a:xfrm>
          <a:prstGeom prst="rect">
            <a:avLst/>
          </a:prstGeom>
          <a:noFill/>
          <a:ln w="9525">
            <a:noFill/>
          </a:ln>
        </p:spPr>
      </p:pic>
      <p:sp>
        <p:nvSpPr>
          <p:cNvPr id="281605" name="矩形 4"/>
          <p:cNvSpPr/>
          <p:nvPr/>
        </p:nvSpPr>
        <p:spPr>
          <a:xfrm>
            <a:off x="5003800" y="1981200"/>
            <a:ext cx="942975" cy="98266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281606" name="文本框 5"/>
          <p:cNvSpPr txBox="1"/>
          <p:nvPr/>
        </p:nvSpPr>
        <p:spPr>
          <a:xfrm>
            <a:off x="1223963" y="3509963"/>
            <a:ext cx="2363787" cy="9239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读取溢出块</a:t>
            </a:r>
            <a:endParaRPr lang="en-US" altLang="zh-CN" sz="1800" dirty="0"/>
          </a:p>
          <a:p>
            <a:pPr marL="0" lvl="0" indent="0">
              <a:spcBef>
                <a:spcPct val="0"/>
              </a:spcBef>
              <a:buSzTx/>
              <a:buFontTx/>
              <a:buNone/>
            </a:pPr>
            <a:r>
              <a:rPr lang="zh-CN" altLang="en-US" sz="1800" dirty="0"/>
              <a:t>查找</a:t>
            </a:r>
            <a:r>
              <a:rPr lang="en-US" altLang="zh-CN" sz="1800" dirty="0"/>
              <a:t>20180024</a:t>
            </a:r>
            <a:r>
              <a:rPr lang="zh-CN" altLang="en-US" sz="1800" dirty="0"/>
              <a:t>索引项</a:t>
            </a:r>
            <a:endParaRPr lang="en-US" altLang="zh-CN" sz="1800" dirty="0"/>
          </a:p>
          <a:p>
            <a:pPr marL="0" lvl="0" indent="0">
              <a:spcBef>
                <a:spcPct val="0"/>
              </a:spcBef>
              <a:buSzTx/>
              <a:buFontTx/>
              <a:buNone/>
            </a:pPr>
            <a:r>
              <a:rPr lang="zh-CN" altLang="en-US" sz="1800" dirty="0"/>
              <a:t>根据索引读取数据</a:t>
            </a:r>
            <a:endParaRPr lang="zh-CN" altLang="en-US" sz="1800" dirty="0"/>
          </a:p>
        </p:txBody>
      </p:sp>
      <p:cxnSp>
        <p:nvCxnSpPr>
          <p:cNvPr id="281607" name="肘形连接符 7"/>
          <p:cNvCxnSpPr>
            <a:stCxn id="281606" idx="0"/>
            <a:endCxn id="281605" idx="1"/>
          </p:cNvCxnSpPr>
          <p:nvPr/>
        </p:nvCxnSpPr>
        <p:spPr>
          <a:xfrm rot="5400000" flipH="1" flipV="1">
            <a:off x="3184525" y="1692275"/>
            <a:ext cx="1039813" cy="2597150"/>
          </a:xfrm>
          <a:prstGeom prst="bentConnector2">
            <a:avLst/>
          </a:prstGeom>
          <a:ln w="9525" cap="flat" cmpd="sng">
            <a:solidFill>
              <a:srgbClr val="FF0000"/>
            </a:solidFill>
            <a:prstDash val="solid"/>
            <a:round/>
            <a:headEnd type="none" w="med" len="med"/>
            <a:tailEnd type="triangle" w="med" len="med"/>
          </a:ln>
        </p:spPr>
      </p:cxnSp>
      <p:sp>
        <p:nvSpPr>
          <p:cNvPr id="281608" name="文本框 8"/>
          <p:cNvSpPr txBox="1"/>
          <p:nvPr/>
        </p:nvSpPr>
        <p:spPr>
          <a:xfrm>
            <a:off x="0" y="0"/>
            <a:ext cx="827584"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83651"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哈希索引的查找及维护</a:t>
            </a:r>
            <a:endParaRPr lang="en-US" altLang="zh-CN" dirty="0">
              <a:solidFill>
                <a:srgbClr val="000000"/>
              </a:solidFill>
            </a:endParaRPr>
          </a:p>
          <a:p>
            <a:pPr lvl="1"/>
            <a:r>
              <a:rPr lang="zh-CN" altLang="en-US" dirty="0">
                <a:solidFill>
                  <a:srgbClr val="000000"/>
                </a:solidFill>
              </a:rPr>
              <a:t>哈希索引的查找</a:t>
            </a:r>
            <a:endParaRPr lang="en-US" altLang="zh-CN" dirty="0">
              <a:solidFill>
                <a:srgbClr val="000000"/>
              </a:solidFill>
            </a:endParaRPr>
          </a:p>
          <a:p>
            <a:pPr lvl="1"/>
            <a:r>
              <a:rPr lang="zh-CN" altLang="en-US" dirty="0">
                <a:solidFill>
                  <a:srgbClr val="FF0000"/>
                </a:solidFill>
              </a:rPr>
              <a:t>哈希索引的维护</a:t>
            </a:r>
            <a:endParaRPr lang="en-US" altLang="zh-CN" dirty="0">
              <a:solidFill>
                <a:srgbClr val="FF0000"/>
              </a:solidFill>
            </a:endParaRPr>
          </a:p>
        </p:txBody>
      </p:sp>
      <p:sp>
        <p:nvSpPr>
          <p:cNvPr id="283652" name="文本框 4"/>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85699"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哈希索引的维护</a:t>
            </a:r>
            <a:endParaRPr lang="en-US" altLang="zh-CN" dirty="0">
              <a:solidFill>
                <a:srgbClr val="000000"/>
              </a:solidFill>
            </a:endParaRPr>
          </a:p>
          <a:p>
            <a:pPr lvl="1"/>
            <a:r>
              <a:rPr lang="zh-CN" altLang="en-US" dirty="0">
                <a:solidFill>
                  <a:srgbClr val="000000"/>
                </a:solidFill>
              </a:rPr>
              <a:t>插入元组时，需向哈希索引中插入相应的索引项</a:t>
            </a:r>
            <a:endParaRPr lang="en-US" altLang="zh-CN" dirty="0">
              <a:solidFill>
                <a:srgbClr val="000000"/>
              </a:solidFill>
            </a:endParaRPr>
          </a:p>
          <a:p>
            <a:pPr lvl="2"/>
            <a:r>
              <a:rPr lang="zh-CN" altLang="en-US" dirty="0">
                <a:solidFill>
                  <a:srgbClr val="000000"/>
                </a:solidFill>
              </a:rPr>
              <a:t>哈希函数计算桶号</a:t>
            </a:r>
            <a:endParaRPr lang="en-US" altLang="zh-CN" dirty="0">
              <a:solidFill>
                <a:srgbClr val="000000"/>
              </a:solidFill>
            </a:endParaRPr>
          </a:p>
          <a:p>
            <a:pPr lvl="3"/>
            <a:r>
              <a:rPr lang="zh-CN" altLang="en-US" dirty="0">
                <a:solidFill>
                  <a:srgbClr val="000000"/>
                </a:solidFill>
              </a:rPr>
              <a:t>若桶中有空间，直接插入</a:t>
            </a:r>
            <a:endParaRPr lang="en-US" altLang="zh-CN" dirty="0">
              <a:solidFill>
                <a:srgbClr val="000000"/>
              </a:solidFill>
            </a:endParaRPr>
          </a:p>
          <a:p>
            <a:pPr lvl="3"/>
            <a:r>
              <a:rPr lang="zh-CN" altLang="en-US" dirty="0">
                <a:solidFill>
                  <a:srgbClr val="000000"/>
                </a:solidFill>
              </a:rPr>
              <a:t>若桶中空间已满，申请溢出桶并插入</a:t>
            </a:r>
            <a:endParaRPr lang="zh-CN" altLang="en-US" dirty="0">
              <a:solidFill>
                <a:srgbClr val="000000"/>
              </a:solidFill>
            </a:endParaRPr>
          </a:p>
        </p:txBody>
      </p:sp>
      <p:sp>
        <p:nvSpPr>
          <p:cNvPr id="285700" name="文本框 4"/>
          <p:cNvSpPr txBox="1"/>
          <p:nvPr/>
        </p:nvSpPr>
        <p:spPr>
          <a:xfrm>
            <a:off x="0" y="0"/>
            <a:ext cx="611560"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静态哈希索引</a:t>
            </a:r>
            <a:endParaRPr lang="zh-CN" altLang="en-US" dirty="0">
              <a:solidFill>
                <a:schemeClr val="accent6"/>
              </a:solidFill>
              <a:latin typeface="Times New Roman" panose="02020603050405020304" pitchFamily="18" charset="0"/>
            </a:endParaRPr>
          </a:p>
        </p:txBody>
      </p:sp>
      <p:sp>
        <p:nvSpPr>
          <p:cNvPr id="287747"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哈希索引的维护</a:t>
            </a:r>
            <a:endParaRPr lang="en-US" altLang="zh-CN" dirty="0">
              <a:solidFill>
                <a:srgbClr val="000000"/>
              </a:solidFill>
            </a:endParaRPr>
          </a:p>
          <a:p>
            <a:pPr lvl="1"/>
            <a:r>
              <a:rPr lang="zh-CN" altLang="en-US" dirty="0">
                <a:solidFill>
                  <a:srgbClr val="000000"/>
                </a:solidFill>
              </a:rPr>
              <a:t>删除元组时，需删除相应的索引项</a:t>
            </a:r>
            <a:endParaRPr lang="en-US" altLang="zh-CN" dirty="0">
              <a:solidFill>
                <a:srgbClr val="000000"/>
              </a:solidFill>
            </a:endParaRPr>
          </a:p>
          <a:p>
            <a:pPr lvl="2"/>
            <a:r>
              <a:rPr lang="zh-CN" altLang="en-US" dirty="0">
                <a:solidFill>
                  <a:srgbClr val="000000"/>
                </a:solidFill>
              </a:rPr>
              <a:t>哈希函数计算桶号</a:t>
            </a:r>
            <a:endParaRPr lang="en-US" altLang="zh-CN" dirty="0">
              <a:solidFill>
                <a:srgbClr val="000000"/>
              </a:solidFill>
            </a:endParaRPr>
          </a:p>
          <a:p>
            <a:pPr lvl="3"/>
            <a:r>
              <a:rPr lang="zh-CN" altLang="en-US" dirty="0">
                <a:solidFill>
                  <a:srgbClr val="000000"/>
                </a:solidFill>
              </a:rPr>
              <a:t>若没有溢出块，直接删除</a:t>
            </a:r>
            <a:endParaRPr lang="en-US" altLang="zh-CN" dirty="0">
              <a:solidFill>
                <a:srgbClr val="000000"/>
              </a:solidFill>
            </a:endParaRPr>
          </a:p>
          <a:p>
            <a:pPr lvl="3"/>
            <a:r>
              <a:rPr lang="zh-CN" altLang="en-US" dirty="0">
                <a:solidFill>
                  <a:srgbClr val="000000"/>
                </a:solidFill>
              </a:rPr>
              <a:t>若有溢出块，判断是否有空间合并溢出块</a:t>
            </a:r>
            <a:endParaRPr lang="en-US" altLang="zh-CN" dirty="0">
              <a:solidFill>
                <a:srgbClr val="000000"/>
              </a:solidFill>
            </a:endParaRPr>
          </a:p>
        </p:txBody>
      </p:sp>
      <p:sp>
        <p:nvSpPr>
          <p:cNvPr id="287748"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动态哈希索引</a:t>
            </a:r>
            <a:endParaRPr lang="zh-CN" altLang="en-US" dirty="0">
              <a:solidFill>
                <a:schemeClr val="accent6"/>
              </a:solidFill>
              <a:latin typeface="Times New Roman" panose="02020603050405020304" pitchFamily="18" charset="0"/>
            </a:endParaRPr>
          </a:p>
        </p:txBody>
      </p:sp>
      <p:sp>
        <p:nvSpPr>
          <p:cNvPr id="289795"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t>哈希索引（哈希索引）</a:t>
            </a:r>
            <a:endParaRPr lang="en-US" altLang="zh-CN" dirty="0"/>
          </a:p>
          <a:p>
            <a:pPr lvl="1"/>
            <a:r>
              <a:rPr lang="zh-CN" altLang="en-US" dirty="0">
                <a:solidFill>
                  <a:srgbClr val="000000"/>
                </a:solidFill>
              </a:rPr>
              <a:t>静态哈希索引</a:t>
            </a:r>
            <a:endParaRPr lang="en-US" altLang="zh-CN" dirty="0">
              <a:solidFill>
                <a:srgbClr val="000000"/>
              </a:solidFill>
            </a:endParaRPr>
          </a:p>
          <a:p>
            <a:pPr lvl="1"/>
            <a:r>
              <a:rPr lang="zh-CN" altLang="en-US" dirty="0">
                <a:solidFill>
                  <a:srgbClr val="FF0000"/>
                </a:solidFill>
              </a:rPr>
              <a:t>动态哈希索引</a:t>
            </a:r>
            <a:endParaRPr lang="en-US" altLang="zh-CN" dirty="0">
              <a:solidFill>
                <a:srgbClr val="FF0000"/>
              </a:solidFill>
            </a:endParaRPr>
          </a:p>
        </p:txBody>
      </p:sp>
      <p:sp>
        <p:nvSpPr>
          <p:cNvPr id="289796" name="文本框 4"/>
          <p:cNvSpPr txBox="1"/>
          <p:nvPr/>
        </p:nvSpPr>
        <p:spPr>
          <a:xfrm>
            <a:off x="0" y="0"/>
            <a:ext cx="611560"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动态哈希索引</a:t>
            </a:r>
            <a:endParaRPr lang="zh-CN" altLang="en-US" dirty="0">
              <a:solidFill>
                <a:schemeClr val="accent6"/>
              </a:solidFill>
              <a:latin typeface="Times New Roman" panose="02020603050405020304" pitchFamily="18" charset="0"/>
            </a:endParaRPr>
          </a:p>
        </p:txBody>
      </p:sp>
      <p:sp>
        <p:nvSpPr>
          <p:cNvPr id="291843"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sz="2400" dirty="0">
                <a:solidFill>
                  <a:srgbClr val="000000"/>
                </a:solidFill>
              </a:rPr>
              <a:t>静态哈希索引中，桶的个数事先确定且不再改变</a:t>
            </a:r>
            <a:endParaRPr lang="en-US" altLang="zh-CN" sz="2400" dirty="0">
              <a:solidFill>
                <a:srgbClr val="000000"/>
              </a:solidFill>
            </a:endParaRPr>
          </a:p>
          <a:p>
            <a:pPr lvl="1"/>
            <a:r>
              <a:rPr lang="zh-CN" altLang="en-US" sz="2000" dirty="0">
                <a:solidFill>
                  <a:srgbClr val="000000"/>
                </a:solidFill>
              </a:rPr>
              <a:t>桶溢出不可避免，影响查找效率</a:t>
            </a:r>
            <a:endParaRPr lang="en-US" altLang="zh-CN" sz="2000" dirty="0">
              <a:solidFill>
                <a:srgbClr val="000000"/>
              </a:solidFill>
            </a:endParaRPr>
          </a:p>
          <a:p>
            <a:pPr lvl="1"/>
            <a:endParaRPr lang="en-US" altLang="zh-CN" sz="2000" dirty="0">
              <a:solidFill>
                <a:srgbClr val="000000"/>
              </a:solidFill>
            </a:endParaRPr>
          </a:p>
          <a:p>
            <a:r>
              <a:rPr lang="zh-CN" altLang="en-US" sz="2400" dirty="0">
                <a:solidFill>
                  <a:srgbClr val="000000"/>
                </a:solidFill>
              </a:rPr>
              <a:t>两种解决方法</a:t>
            </a:r>
            <a:endParaRPr lang="en-US" altLang="zh-CN" sz="2400" dirty="0">
              <a:solidFill>
                <a:srgbClr val="000000"/>
              </a:solidFill>
            </a:endParaRPr>
          </a:p>
          <a:p>
            <a:pPr lvl="1"/>
            <a:r>
              <a:rPr lang="zh-CN" altLang="en-US" sz="2000" dirty="0">
                <a:solidFill>
                  <a:srgbClr val="000000"/>
                </a:solidFill>
              </a:rPr>
              <a:t>适当预留桶空间</a:t>
            </a:r>
            <a:endParaRPr lang="en-US" altLang="zh-CN" sz="2000" dirty="0">
              <a:solidFill>
                <a:srgbClr val="000000"/>
              </a:solidFill>
            </a:endParaRPr>
          </a:p>
          <a:p>
            <a:pPr lvl="2"/>
            <a:r>
              <a:rPr lang="zh-CN" altLang="en-US" sz="1800" dirty="0">
                <a:solidFill>
                  <a:srgbClr val="000000"/>
                </a:solidFill>
              </a:rPr>
              <a:t>表数据量难以估算</a:t>
            </a:r>
            <a:endParaRPr lang="en-US" altLang="zh-CN" sz="1800" dirty="0">
              <a:solidFill>
                <a:srgbClr val="000000"/>
              </a:solidFill>
            </a:endParaRPr>
          </a:p>
          <a:p>
            <a:pPr lvl="1"/>
            <a:r>
              <a:rPr lang="zh-CN" altLang="en-US" sz="2000" dirty="0">
                <a:solidFill>
                  <a:srgbClr val="000000"/>
                </a:solidFill>
              </a:rPr>
              <a:t>随着关系表的增大，周期性地增加哈希桶数目，并重组索引</a:t>
            </a:r>
            <a:endParaRPr lang="en-US" altLang="zh-CN" sz="2000" dirty="0">
              <a:solidFill>
                <a:srgbClr val="000000"/>
              </a:solidFill>
            </a:endParaRPr>
          </a:p>
          <a:p>
            <a:pPr lvl="2"/>
            <a:r>
              <a:rPr lang="zh-CN" altLang="en-US" sz="1800" dirty="0">
                <a:solidFill>
                  <a:srgbClr val="000000"/>
                </a:solidFill>
              </a:rPr>
              <a:t>耗时，影响正在进行的查询</a:t>
            </a:r>
            <a:endParaRPr lang="en-US" altLang="zh-CN" sz="1800" dirty="0">
              <a:solidFill>
                <a:srgbClr val="000000"/>
              </a:solidFill>
            </a:endParaRPr>
          </a:p>
        </p:txBody>
      </p:sp>
      <p:sp>
        <p:nvSpPr>
          <p:cNvPr id="291844"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动态哈希索引</a:t>
            </a:r>
            <a:endParaRPr lang="zh-CN" altLang="en-US" dirty="0">
              <a:solidFill>
                <a:schemeClr val="accent6"/>
              </a:solidFill>
              <a:latin typeface="Times New Roman" panose="02020603050405020304" pitchFamily="18" charset="0"/>
            </a:endParaRPr>
          </a:p>
        </p:txBody>
      </p:sp>
      <p:sp>
        <p:nvSpPr>
          <p:cNvPr id="293891"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动态哈希索引</a:t>
            </a:r>
            <a:endParaRPr lang="en-US" altLang="zh-CN" dirty="0">
              <a:solidFill>
                <a:srgbClr val="000000"/>
              </a:solidFill>
            </a:endParaRPr>
          </a:p>
          <a:p>
            <a:pPr lvl="1"/>
            <a:r>
              <a:rPr lang="zh-CN" altLang="en-US" dirty="0">
                <a:solidFill>
                  <a:srgbClr val="000000"/>
                </a:solidFill>
              </a:rPr>
              <a:t>随着关系表的增大，逐渐扩大桶的数目</a:t>
            </a:r>
            <a:endParaRPr lang="en-US" altLang="zh-CN" dirty="0">
              <a:solidFill>
                <a:srgbClr val="000000"/>
              </a:solidFill>
            </a:endParaRPr>
          </a:p>
          <a:p>
            <a:pPr lvl="1"/>
            <a:r>
              <a:rPr lang="zh-CN" altLang="en-US" dirty="0">
                <a:solidFill>
                  <a:srgbClr val="000000"/>
                </a:solidFill>
              </a:rPr>
              <a:t>两类动态哈希索引</a:t>
            </a:r>
            <a:endParaRPr lang="en-US" altLang="zh-CN" dirty="0">
              <a:solidFill>
                <a:srgbClr val="000000"/>
              </a:solidFill>
            </a:endParaRPr>
          </a:p>
          <a:p>
            <a:pPr lvl="2"/>
            <a:r>
              <a:rPr lang="zh-CN" altLang="en-US" dirty="0">
                <a:solidFill>
                  <a:srgbClr val="000000"/>
                </a:solidFill>
              </a:rPr>
              <a:t>可扩展哈希索引</a:t>
            </a:r>
            <a:endParaRPr lang="en-US" altLang="zh-CN" dirty="0">
              <a:solidFill>
                <a:srgbClr val="000000"/>
              </a:solidFill>
            </a:endParaRPr>
          </a:p>
          <a:p>
            <a:pPr lvl="2"/>
            <a:r>
              <a:rPr lang="zh-CN" altLang="en-US" dirty="0">
                <a:solidFill>
                  <a:srgbClr val="000000"/>
                </a:solidFill>
              </a:rPr>
              <a:t>线性哈希索引</a:t>
            </a:r>
            <a:endParaRPr lang="en-US" altLang="zh-CN" dirty="0">
              <a:solidFill>
                <a:srgbClr val="000000"/>
              </a:solidFill>
            </a:endParaRPr>
          </a:p>
        </p:txBody>
      </p:sp>
      <p:sp>
        <p:nvSpPr>
          <p:cNvPr id="293892" name="文本框 4"/>
          <p:cNvSpPr txBox="1"/>
          <p:nvPr/>
        </p:nvSpPr>
        <p:spPr>
          <a:xfrm>
            <a:off x="0" y="0"/>
            <a:ext cx="755576"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txBox="1">
            <a:spLocks noGrp="1"/>
          </p:cNvSpPr>
          <p:nvPr>
            <p:ph type="sldNum" sz="quarter"/>
          </p:nvPr>
        </p:nvSpPr>
        <p:spPr>
          <a:xfrm>
            <a:off x="0" y="179388"/>
            <a:ext cx="539552"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23555"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逻辑组织与物理组织的对应关系</a:t>
            </a:r>
            <a:endParaRPr lang="zh-CN" altLang="en-US" dirty="0">
              <a:solidFill>
                <a:schemeClr val="accent6"/>
              </a:solidFill>
              <a:latin typeface="Times New Roman" panose="02020603050405020304" pitchFamily="18" charset="0"/>
            </a:endParaRPr>
          </a:p>
        </p:txBody>
      </p:sp>
      <p:sp>
        <p:nvSpPr>
          <p:cNvPr id="23556" name="Rectangle 3"/>
          <p:cNvSpPr>
            <a:spLocks noGrp="1"/>
          </p:cNvSpPr>
          <p:nvPr>
            <p:ph idx="1"/>
          </p:nvPr>
        </p:nvSpPr>
        <p:spPr/>
        <p:txBody>
          <a:bodyPr vert="horz" wrap="square" lIns="91440" tIns="45720" rIns="91440" bIns="45720" anchor="t" anchorCtr="0"/>
          <a:lstStyle/>
          <a:p>
            <a:pPr algn="just" eaLnBrk="1" hangingPunct="1"/>
            <a:r>
              <a:rPr lang="zh-CN" altLang="en-US" dirty="0"/>
              <a:t>数据库</a:t>
            </a:r>
            <a:r>
              <a:rPr lang="zh-CN" altLang="zh-CN" dirty="0"/>
              <a:t>逻辑组织方式与物理组织方式的对应关系 </a:t>
            </a:r>
            <a:endParaRPr lang="en-US" altLang="zh-CN" dirty="0">
              <a:latin typeface="Times New Roman" panose="02020603050405020304" pitchFamily="18" charset="0"/>
            </a:endParaRPr>
          </a:p>
        </p:txBody>
      </p:sp>
      <p:pic>
        <p:nvPicPr>
          <p:cNvPr id="23557" name="图片 4"/>
          <p:cNvPicPr>
            <a:picLocks noChangeAspect="1"/>
          </p:cNvPicPr>
          <p:nvPr/>
        </p:nvPicPr>
        <p:blipFill>
          <a:blip r:embed="rId1"/>
          <a:stretch>
            <a:fillRect/>
          </a:stretch>
        </p:blipFill>
        <p:spPr>
          <a:xfrm>
            <a:off x="2700338" y="1635125"/>
            <a:ext cx="3357562" cy="3060700"/>
          </a:xfrm>
          <a:prstGeom prst="rect">
            <a:avLst/>
          </a:prstGeom>
          <a:noFill/>
          <a:ln w="9525">
            <a:noFill/>
          </a:ln>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灯片编号占位符 5"/>
          <p:cNvSpPr txBox="1">
            <a:spLocks noGrp="1"/>
          </p:cNvSpPr>
          <p:nvPr>
            <p:ph type="sldNum" sz="quarter"/>
          </p:nvPr>
        </p:nvSpPr>
        <p:spPr>
          <a:xfrm>
            <a:off x="0" y="0"/>
            <a:ext cx="61156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295939"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295940"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FF0000"/>
                </a:solidFill>
              </a:rPr>
              <a:t>9.2.5 </a:t>
            </a:r>
            <a:r>
              <a:rPr lang="zh-CN" altLang="en-US" dirty="0">
                <a:solidFill>
                  <a:srgbClr val="FF0000"/>
                </a:solidFill>
              </a:rPr>
              <a:t>位图索引</a:t>
            </a:r>
            <a:endParaRPr lang="en-US" altLang="zh-CN" dirty="0">
              <a:solidFill>
                <a:srgbClr val="FF0000"/>
              </a:solidFill>
            </a:endParaRP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297987" name="内容占位符 2"/>
          <p:cNvSpPr>
            <a:spLocks noGrp="1"/>
          </p:cNvSpPr>
          <p:nvPr>
            <p:ph idx="1"/>
          </p:nvPr>
        </p:nvSpPr>
        <p:spPr>
          <a:xfrm>
            <a:off x="457200" y="1004888"/>
            <a:ext cx="8362950" cy="3641725"/>
          </a:xfrm>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solidFill>
                  <a:srgbClr val="000000"/>
                </a:solidFill>
              </a:rPr>
              <a:t>长度为</a:t>
            </a:r>
            <a:r>
              <a:rPr lang="en-US" altLang="zh-CN" i="1" dirty="0">
                <a:solidFill>
                  <a:srgbClr val="000000"/>
                </a:solidFill>
              </a:rPr>
              <a:t>n</a:t>
            </a:r>
            <a:r>
              <a:rPr lang="zh-CN" altLang="en-US" dirty="0">
                <a:solidFill>
                  <a:srgbClr val="000000"/>
                </a:solidFill>
              </a:rPr>
              <a:t>的位向量集合</a:t>
            </a:r>
            <a:endParaRPr lang="en-US" altLang="zh-CN" dirty="0">
              <a:solidFill>
                <a:srgbClr val="000000"/>
              </a:solidFill>
            </a:endParaRPr>
          </a:p>
          <a:p>
            <a:pPr lvl="2"/>
            <a:r>
              <a:rPr lang="en-US" altLang="zh-CN" i="1" dirty="0">
                <a:solidFill>
                  <a:srgbClr val="000000"/>
                </a:solidFill>
              </a:rPr>
              <a:t>n</a:t>
            </a:r>
            <a:r>
              <a:rPr lang="zh-CN" altLang="en-US" dirty="0">
                <a:solidFill>
                  <a:srgbClr val="000000"/>
                </a:solidFill>
              </a:rPr>
              <a:t>：索引属性的基数（可能取值的个数）</a:t>
            </a:r>
            <a:endParaRPr lang="en-US" altLang="zh-CN" dirty="0">
              <a:solidFill>
                <a:srgbClr val="000000"/>
              </a:solidFill>
            </a:endParaRPr>
          </a:p>
          <a:p>
            <a:pPr lvl="2"/>
            <a:r>
              <a:rPr lang="zh-CN" altLang="en-US" dirty="0">
                <a:solidFill>
                  <a:srgbClr val="000000"/>
                </a:solidFill>
              </a:rPr>
              <a:t>每一个位向量对应于索引属性的一个可能的取值</a:t>
            </a:r>
            <a:endParaRPr lang="zh-CN" altLang="en-US" dirty="0">
              <a:solidFill>
                <a:srgbClr val="000000"/>
              </a:solidFill>
            </a:endParaRPr>
          </a:p>
        </p:txBody>
      </p:sp>
      <p:sp>
        <p:nvSpPr>
          <p:cNvPr id="297988"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00035"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zh-CN" dirty="0"/>
              <a:t>如果第</a:t>
            </a:r>
            <a:r>
              <a:rPr lang="en-US" altLang="zh-CN" i="1" dirty="0"/>
              <a:t>i</a:t>
            </a:r>
            <a:r>
              <a:rPr lang="zh-CN" altLang="zh-CN" dirty="0"/>
              <a:t>条记录的索引属性值为</a:t>
            </a:r>
            <a:r>
              <a:rPr lang="en-US" altLang="zh-CN" i="1" dirty="0"/>
              <a:t>v</a:t>
            </a:r>
            <a:r>
              <a:rPr lang="zh-CN" altLang="zh-CN" dirty="0"/>
              <a:t>，那么对应于值</a:t>
            </a:r>
            <a:r>
              <a:rPr lang="en-US" altLang="zh-CN" i="1" dirty="0"/>
              <a:t>v</a:t>
            </a:r>
            <a:r>
              <a:rPr lang="zh-CN" altLang="zh-CN" dirty="0"/>
              <a:t>的位向量在位置</a:t>
            </a:r>
            <a:r>
              <a:rPr lang="en-US" altLang="zh-CN" i="1" dirty="0"/>
              <a:t>i</a:t>
            </a:r>
            <a:r>
              <a:rPr lang="zh-CN" altLang="zh-CN" dirty="0"/>
              <a:t>上取值为</a:t>
            </a:r>
            <a:r>
              <a:rPr lang="en-US" altLang="zh-CN" dirty="0"/>
              <a:t>1</a:t>
            </a:r>
            <a:r>
              <a:rPr lang="zh-CN" altLang="zh-CN" dirty="0"/>
              <a:t>，其他的位向量在位置</a:t>
            </a:r>
            <a:r>
              <a:rPr lang="en-US" altLang="zh-CN" i="1" dirty="0"/>
              <a:t>i</a:t>
            </a:r>
            <a:r>
              <a:rPr lang="zh-CN" altLang="zh-CN" dirty="0"/>
              <a:t>上取值为</a:t>
            </a:r>
            <a:r>
              <a:rPr lang="en-US" altLang="zh-CN" dirty="0"/>
              <a:t>0</a:t>
            </a:r>
            <a:r>
              <a:rPr lang="zh-CN" altLang="zh-CN" dirty="0"/>
              <a:t> </a:t>
            </a:r>
            <a:endParaRPr lang="en-US" altLang="zh-CN" dirty="0"/>
          </a:p>
        </p:txBody>
      </p:sp>
      <p:sp>
        <p:nvSpPr>
          <p:cNvPr id="300036" name="文本框 4"/>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02083"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t>例：在</a:t>
            </a:r>
            <a:r>
              <a:rPr lang="en-US" altLang="zh-CN" dirty="0"/>
              <a:t>Student</a:t>
            </a:r>
            <a:r>
              <a:rPr lang="zh-CN" altLang="en-US" dirty="0"/>
              <a:t>表的</a:t>
            </a:r>
            <a:r>
              <a:rPr lang="en-US" altLang="zh-CN" dirty="0"/>
              <a:t>Ssex</a:t>
            </a:r>
            <a:r>
              <a:rPr lang="zh-CN" altLang="en-US" dirty="0"/>
              <a:t>属性上建立位图索引</a:t>
            </a:r>
            <a:endParaRPr lang="en-US" altLang="zh-CN" dirty="0"/>
          </a:p>
          <a:p>
            <a:pPr lvl="2"/>
            <a:r>
              <a:rPr lang="zh-CN" altLang="zh-CN" dirty="0"/>
              <a:t>性别属性</a:t>
            </a:r>
            <a:r>
              <a:rPr lang="en-US" altLang="zh-CN" dirty="0"/>
              <a:t>Ssex</a:t>
            </a:r>
            <a:r>
              <a:rPr lang="zh-CN" altLang="zh-CN" dirty="0"/>
              <a:t>只有“男”和“女”两个可能的取值，</a:t>
            </a:r>
            <a:r>
              <a:rPr lang="zh-CN" altLang="en-US" dirty="0"/>
              <a:t>基数为</a:t>
            </a:r>
            <a:r>
              <a:rPr lang="en-US" altLang="zh-CN" dirty="0"/>
              <a:t>2</a:t>
            </a:r>
            <a:r>
              <a:rPr lang="zh-CN" altLang="en-US" dirty="0"/>
              <a:t>，</a:t>
            </a:r>
            <a:r>
              <a:rPr lang="zh-CN" altLang="zh-CN" dirty="0"/>
              <a:t>因而</a:t>
            </a:r>
            <a:r>
              <a:rPr lang="en-US" altLang="zh-CN" dirty="0"/>
              <a:t>Ssex</a:t>
            </a:r>
            <a:r>
              <a:rPr lang="zh-CN" altLang="zh-CN" dirty="0"/>
              <a:t>属性上的</a:t>
            </a:r>
            <a:r>
              <a:rPr lang="zh-CN" altLang="en-US" dirty="0"/>
              <a:t>位图</a:t>
            </a:r>
            <a:r>
              <a:rPr lang="zh-CN" altLang="zh-CN" dirty="0"/>
              <a:t>索引为长度为</a:t>
            </a:r>
            <a:r>
              <a:rPr lang="en-US" altLang="zh-CN" dirty="0"/>
              <a:t>2</a:t>
            </a:r>
            <a:r>
              <a:rPr lang="zh-CN" altLang="zh-CN" dirty="0"/>
              <a:t>的位向量集合</a:t>
            </a:r>
            <a:endParaRPr lang="en-US" altLang="zh-CN" dirty="0"/>
          </a:p>
        </p:txBody>
      </p:sp>
      <p:sp>
        <p:nvSpPr>
          <p:cNvPr id="302084" name="文本框 4"/>
          <p:cNvSpPr txBox="1"/>
          <p:nvPr/>
        </p:nvSpPr>
        <p:spPr>
          <a:xfrm>
            <a:off x="0" y="0"/>
            <a:ext cx="457200"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61716" y="1676921"/>
            <a:ext cx="5567363" cy="2904014"/>
          </a:xfrm>
          <a:prstGeom prst="rect">
            <a:avLst/>
          </a:prstGeom>
        </p:spPr>
      </p:pic>
      <p:sp>
        <p:nvSpPr>
          <p:cNvPr id="3" name="内容占位符 2"/>
          <p:cNvSpPr>
            <a:spLocks noGrp="1"/>
          </p:cNvSpPr>
          <p:nvPr>
            <p:ph idx="1"/>
          </p:nvPr>
        </p:nvSpPr>
        <p:spPr>
          <a:xfrm>
            <a:off x="457200" y="768350"/>
            <a:ext cx="8686800" cy="3641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v"/>
              <a:defRPr/>
            </a:pPr>
            <a:r>
              <a:rPr kumimoji="1" lang="zh-CN" altLang="en-US" sz="2800" i="0" u="none" strike="noStrike" kern="0" cap="none" spc="0" normalizeH="0" baseline="0" noProof="0" dirty="0">
                <a:ln>
                  <a:noFill/>
                </a:ln>
                <a:solidFill>
                  <a:schemeClr val="accent4"/>
                </a:solidFill>
                <a:effectLst/>
                <a:uLnTx/>
                <a:uFillTx/>
                <a:latin typeface="+mn-lt"/>
                <a:ea typeface="+mn-ea"/>
              </a:rPr>
              <a:t>位图索引</a:t>
            </a:r>
            <a:endParaRPr kumimoji="1" lang="en-US" altLang="zh-CN" sz="2800" i="0" u="none" strike="noStrike" kern="0" cap="none" spc="0" normalizeH="0" baseline="0" noProof="0" dirty="0">
              <a:ln>
                <a:noFill/>
              </a:ln>
              <a:solidFill>
                <a:schemeClr val="accent4"/>
              </a:solidFill>
              <a:effectLst/>
              <a:uLnTx/>
              <a:uFillTx/>
              <a:latin typeface="+mn-lt"/>
              <a:ea typeface="+mn-ea"/>
            </a:endParaRPr>
          </a:p>
          <a:p>
            <a:pPr marL="742950" marR="0" lvl="1"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n"/>
              <a:defRPr/>
            </a:pPr>
            <a:r>
              <a:rPr kumimoji="0" lang="zh-CN" altLang="en-US" sz="2400" i="0" u="none" strike="noStrike" kern="0" cap="none" spc="0" normalizeH="0" baseline="0" noProof="0" dirty="0">
                <a:ln>
                  <a:noFill/>
                </a:ln>
                <a:solidFill>
                  <a:schemeClr val="tx1"/>
                </a:solidFill>
                <a:effectLst/>
                <a:uLnTx/>
                <a:uFillTx/>
                <a:latin typeface="+mn-lt"/>
                <a:ea typeface="+mn-ea"/>
              </a:rPr>
              <a:t>例：</a:t>
            </a:r>
            <a:endParaRPr kumimoji="0" lang="en-US" altLang="zh-CN" sz="2400" i="0" u="none" strike="noStrike" kern="0" cap="none" spc="0" normalizeH="0" baseline="0" noProof="0" dirty="0">
              <a:ln>
                <a:noFill/>
              </a:ln>
              <a:solidFill>
                <a:schemeClr val="tx1"/>
              </a:solidFill>
              <a:effectLst/>
              <a:uLnTx/>
              <a:uFillTx/>
              <a:latin typeface="+mn-lt"/>
              <a:ea typeface="+mn-ea"/>
            </a:endParaRPr>
          </a:p>
        </p:txBody>
      </p:sp>
      <p:sp>
        <p:nvSpPr>
          <p:cNvPr id="304132"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04133" name="矩形 4"/>
          <p:cNvSpPr/>
          <p:nvPr/>
        </p:nvSpPr>
        <p:spPr>
          <a:xfrm>
            <a:off x="6711950" y="1851025"/>
            <a:ext cx="496888" cy="20637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sp>
        <p:nvSpPr>
          <p:cNvPr id="304134" name="矩形 5"/>
          <p:cNvSpPr/>
          <p:nvPr/>
        </p:nvSpPr>
        <p:spPr>
          <a:xfrm>
            <a:off x="6711950" y="2220913"/>
            <a:ext cx="496888" cy="198437"/>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304135" name="直线箭头连接符 7"/>
          <p:cNvCxnSpPr>
            <a:stCxn id="304133" idx="3"/>
          </p:cNvCxnSpPr>
          <p:nvPr/>
        </p:nvCxnSpPr>
        <p:spPr>
          <a:xfrm>
            <a:off x="7208838" y="1954213"/>
            <a:ext cx="387350" cy="4762"/>
          </a:xfrm>
          <a:prstGeom prst="straightConnector1">
            <a:avLst/>
          </a:prstGeom>
          <a:ln w="9525" cap="flat" cmpd="sng">
            <a:solidFill>
              <a:srgbClr val="FF0000"/>
            </a:solidFill>
            <a:prstDash val="solid"/>
            <a:headEnd type="none" w="med" len="med"/>
            <a:tailEnd type="triangle" w="med" len="med"/>
          </a:ln>
        </p:spPr>
      </p:cxnSp>
      <p:cxnSp>
        <p:nvCxnSpPr>
          <p:cNvPr id="304136" name="直线箭头连接符 9"/>
          <p:cNvCxnSpPr/>
          <p:nvPr/>
        </p:nvCxnSpPr>
        <p:spPr>
          <a:xfrm>
            <a:off x="7208838" y="2328863"/>
            <a:ext cx="387350" cy="0"/>
          </a:xfrm>
          <a:prstGeom prst="straightConnector1">
            <a:avLst/>
          </a:prstGeom>
          <a:ln w="9525" cap="flat" cmpd="sng">
            <a:solidFill>
              <a:srgbClr val="FF0000"/>
            </a:solidFill>
            <a:prstDash val="solid"/>
            <a:headEnd type="none" w="med" len="med"/>
            <a:tailEnd type="triangle" w="med" len="med"/>
          </a:ln>
        </p:spPr>
      </p:cxnSp>
      <p:sp>
        <p:nvSpPr>
          <p:cNvPr id="304137" name="文本框 10"/>
          <p:cNvSpPr txBox="1"/>
          <p:nvPr/>
        </p:nvSpPr>
        <p:spPr>
          <a:xfrm>
            <a:off x="7604125" y="1774825"/>
            <a:ext cx="1363663" cy="369888"/>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10</a:t>
            </a:r>
            <a:r>
              <a:rPr lang="zh-CN" altLang="en-US" sz="1800" dirty="0"/>
              <a:t>对应男生</a:t>
            </a:r>
            <a:endParaRPr lang="zh-CN" altLang="en-US" sz="1800" dirty="0"/>
          </a:p>
        </p:txBody>
      </p:sp>
      <p:sp>
        <p:nvSpPr>
          <p:cNvPr id="304138" name="文本框 12"/>
          <p:cNvSpPr txBox="1"/>
          <p:nvPr/>
        </p:nvSpPr>
        <p:spPr>
          <a:xfrm>
            <a:off x="7596188" y="2220913"/>
            <a:ext cx="1390650" cy="36830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01</a:t>
            </a:r>
            <a:r>
              <a:rPr lang="zh-CN" altLang="en-US" sz="1800" dirty="0"/>
              <a:t>对应女生</a:t>
            </a:r>
            <a:endParaRPr lang="zh-CN" altLang="en-US" sz="1800" dirty="0"/>
          </a:p>
        </p:txBody>
      </p:sp>
      <p:sp>
        <p:nvSpPr>
          <p:cNvPr id="304139" name="文本框 11"/>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t>例：查询</a:t>
            </a:r>
            <a:r>
              <a:rPr lang="en-US" altLang="zh-CN" dirty="0"/>
              <a:t>Student</a:t>
            </a:r>
            <a:r>
              <a:rPr lang="zh-CN" altLang="en-US" dirty="0"/>
              <a:t>表的所有女生</a:t>
            </a:r>
            <a:endParaRPr lang="en-US" altLang="zh-CN" dirty="0"/>
          </a:p>
          <a:p>
            <a:pPr lvl="1"/>
            <a:endParaRPr lang="en-US" altLang="zh-CN" dirty="0"/>
          </a:p>
          <a:p>
            <a:pPr lvl="1"/>
            <a:endParaRPr lang="en-US" altLang="zh-CN" dirty="0"/>
          </a:p>
          <a:p>
            <a:pPr lvl="1"/>
            <a:endParaRPr lang="en-US" altLang="zh-CN" dirty="0"/>
          </a:p>
          <a:p>
            <a:pPr lvl="2"/>
            <a:r>
              <a:rPr lang="zh-CN" altLang="en-US" dirty="0"/>
              <a:t>借助</a:t>
            </a:r>
            <a:r>
              <a:rPr lang="en-US" altLang="zh-CN" dirty="0"/>
              <a:t>Ssex</a:t>
            </a:r>
            <a:r>
              <a:rPr lang="zh-CN" altLang="en-US" dirty="0"/>
              <a:t>属性上的位图索引，取出第</a:t>
            </a:r>
            <a:r>
              <a:rPr lang="en-US" altLang="zh-CN" dirty="0"/>
              <a:t>2</a:t>
            </a:r>
            <a:r>
              <a:rPr lang="zh-CN" altLang="en-US" dirty="0"/>
              <a:t>位为</a:t>
            </a:r>
            <a:r>
              <a:rPr lang="en-US" altLang="zh-CN" dirty="0"/>
              <a:t>1</a:t>
            </a:r>
            <a:r>
              <a:rPr lang="zh-CN" altLang="en-US" dirty="0"/>
              <a:t>的所有元组</a:t>
            </a:r>
            <a:endParaRPr lang="en-US" altLang="zh-CN" dirty="0"/>
          </a:p>
        </p:txBody>
      </p:sp>
      <p:sp>
        <p:nvSpPr>
          <p:cNvPr id="306179"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06180" name="文本框 8"/>
          <p:cNvSpPr txBox="1"/>
          <p:nvPr/>
        </p:nvSpPr>
        <p:spPr>
          <a:xfrm>
            <a:off x="1981200" y="2179638"/>
            <a:ext cx="2916183"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a:t>
            </a:r>
            <a:r>
              <a:rPr lang="zh-CN" altLang="en-US" sz="1800" dirty="0"/>
              <a:t> </a:t>
            </a:r>
            <a:r>
              <a:rPr lang="en-US" altLang="zh-CN" sz="1800" dirty="0"/>
              <a:t>FROM Student</a:t>
            </a:r>
            <a:endParaRPr lang="zh-CN" altLang="zh-CN" sz="1800" dirty="0"/>
          </a:p>
          <a:p>
            <a:pPr marL="0" lvl="0" indent="0">
              <a:spcBef>
                <a:spcPct val="0"/>
              </a:spcBef>
              <a:buSzTx/>
              <a:buFontTx/>
              <a:buNone/>
            </a:pPr>
            <a:r>
              <a:rPr lang="en-US" altLang="zh-CN" sz="1800" dirty="0"/>
              <a:t>WHERE Ssex=’</a:t>
            </a:r>
            <a:r>
              <a:rPr lang="zh-CN" altLang="zh-CN" sz="1800" dirty="0"/>
              <a:t>女</a:t>
            </a:r>
            <a:r>
              <a:rPr lang="en-US" altLang="zh-CN" sz="1800" dirty="0"/>
              <a:t>’;</a:t>
            </a:r>
            <a:endParaRPr lang="zh-CN" altLang="zh-CN" sz="1800" dirty="0"/>
          </a:p>
        </p:txBody>
      </p:sp>
      <p:sp>
        <p:nvSpPr>
          <p:cNvPr id="306181"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t>例：统计</a:t>
            </a:r>
            <a:r>
              <a:rPr lang="en-US" altLang="zh-CN" dirty="0"/>
              <a:t>Student</a:t>
            </a:r>
            <a:r>
              <a:rPr lang="zh-CN" altLang="en-US" dirty="0"/>
              <a:t>表上男生和女生的人数</a:t>
            </a:r>
            <a:endParaRPr lang="en-US" altLang="zh-CN" dirty="0"/>
          </a:p>
          <a:p>
            <a:pPr lvl="1"/>
            <a:endParaRPr lang="en-US" altLang="zh-CN" dirty="0"/>
          </a:p>
          <a:p>
            <a:pPr lvl="1"/>
            <a:endParaRPr lang="en-US" altLang="zh-CN" dirty="0"/>
          </a:p>
          <a:p>
            <a:pPr lvl="1"/>
            <a:endParaRPr lang="en-US" altLang="zh-CN" dirty="0"/>
          </a:p>
          <a:p>
            <a:pPr lvl="2"/>
            <a:r>
              <a:rPr lang="zh-CN" altLang="zh-CN" dirty="0"/>
              <a:t>分别统计</a:t>
            </a:r>
            <a:r>
              <a:rPr lang="en-US" altLang="zh-CN" dirty="0"/>
              <a:t>Ssex</a:t>
            </a:r>
            <a:r>
              <a:rPr lang="zh-CN" altLang="zh-CN" dirty="0"/>
              <a:t>属性上</a:t>
            </a:r>
            <a:r>
              <a:rPr lang="zh-CN" altLang="en-US" dirty="0"/>
              <a:t>位图</a:t>
            </a:r>
            <a:r>
              <a:rPr lang="zh-CN" altLang="zh-CN" dirty="0"/>
              <a:t>索引各个位中</a:t>
            </a:r>
            <a:r>
              <a:rPr lang="en-US" altLang="zh-CN" dirty="0"/>
              <a:t>1</a:t>
            </a:r>
            <a:r>
              <a:rPr lang="zh-CN" altLang="zh-CN" dirty="0"/>
              <a:t>的个数</a:t>
            </a:r>
            <a:r>
              <a:rPr lang="zh-CN" altLang="en-US" dirty="0"/>
              <a:t>（</a:t>
            </a:r>
            <a:r>
              <a:rPr lang="zh-CN" altLang="zh-CN" dirty="0"/>
              <a:t>无需访问基本表</a:t>
            </a:r>
            <a:r>
              <a:rPr lang="zh-CN" altLang="en-US" dirty="0"/>
              <a:t>）</a:t>
            </a:r>
            <a:endParaRPr lang="en-US" altLang="zh-CN" dirty="0"/>
          </a:p>
        </p:txBody>
      </p:sp>
      <p:sp>
        <p:nvSpPr>
          <p:cNvPr id="308227"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a:t>
            </a:r>
            <a:r>
              <a:rPr lang="en-US" altLang="zh-CN" dirty="0">
                <a:solidFill>
                  <a:schemeClr val="accent6"/>
                </a:solidFill>
                <a:latin typeface="Times New Roman" panose="02020603050405020304" pitchFamily="18" charset="0"/>
              </a:rPr>
              <a:t> </a:t>
            </a:r>
            <a:r>
              <a:rPr lang="zh-CN" altLang="en-US" dirty="0">
                <a:solidFill>
                  <a:schemeClr val="accent6"/>
                </a:solidFill>
                <a:latin typeface="Times New Roman" panose="02020603050405020304" pitchFamily="18" charset="0"/>
              </a:rPr>
              <a:t>位图索引</a:t>
            </a:r>
            <a:endParaRPr lang="zh-CN" altLang="en-US" dirty="0">
              <a:solidFill>
                <a:schemeClr val="accent6"/>
              </a:solidFill>
              <a:latin typeface="Times New Roman" panose="02020603050405020304" pitchFamily="18" charset="0"/>
            </a:endParaRPr>
          </a:p>
        </p:txBody>
      </p:sp>
      <p:sp>
        <p:nvSpPr>
          <p:cNvPr id="308228" name="文本框 8"/>
          <p:cNvSpPr txBox="1"/>
          <p:nvPr/>
        </p:nvSpPr>
        <p:spPr>
          <a:xfrm>
            <a:off x="1979613" y="2081213"/>
            <a:ext cx="2736647" cy="92333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Ssex, Count(*)</a:t>
            </a:r>
            <a:endParaRPr lang="en-US" altLang="zh-CN" sz="1800" dirty="0"/>
          </a:p>
          <a:p>
            <a:pPr marL="0" lvl="0" indent="0">
              <a:spcBef>
                <a:spcPct val="0"/>
              </a:spcBef>
              <a:buSzTx/>
              <a:buFontTx/>
              <a:buNone/>
            </a:pPr>
            <a:r>
              <a:rPr lang="en-US" altLang="zh-CN" sz="1800" dirty="0"/>
              <a:t>FROM Student</a:t>
            </a:r>
            <a:endParaRPr lang="zh-CN" altLang="zh-CN" sz="1800" dirty="0"/>
          </a:p>
          <a:p>
            <a:pPr marL="0" lvl="0" indent="0">
              <a:spcBef>
                <a:spcPct val="0"/>
              </a:spcBef>
              <a:buSzTx/>
              <a:buFontTx/>
              <a:buNone/>
            </a:pPr>
            <a:r>
              <a:rPr lang="en-US" altLang="zh-CN" sz="1800" dirty="0"/>
              <a:t>GROUP By Ssex;</a:t>
            </a:r>
            <a:endParaRPr lang="zh-CN" altLang="zh-CN" sz="1800" dirty="0"/>
          </a:p>
        </p:txBody>
      </p:sp>
      <p:sp>
        <p:nvSpPr>
          <p:cNvPr id="308229" name="文本框 5"/>
          <p:cNvSpPr txBox="1"/>
          <p:nvPr/>
        </p:nvSpPr>
        <p:spPr>
          <a:xfrm>
            <a:off x="0" y="0"/>
            <a:ext cx="45720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 name="内容占位符 2"/>
          <p:cNvSpPr>
            <a:spLocks noGrp="1"/>
          </p:cNvSpPr>
          <p:nvPr>
            <p:ph idx="1"/>
          </p:nvPr>
        </p:nvSpPr>
        <p:spPr>
          <a:xfrm>
            <a:off x="457200" y="750887"/>
            <a:ext cx="8686800" cy="3641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v"/>
              <a:defRPr/>
            </a:pPr>
            <a:r>
              <a:rPr kumimoji="1" lang="zh-CN" altLang="en-US" sz="2800" b="1" i="0" u="none" strike="noStrike" kern="0" cap="none" spc="0" normalizeH="0" baseline="0" noProof="0" dirty="0">
                <a:ln>
                  <a:noFill/>
                </a:ln>
                <a:solidFill>
                  <a:schemeClr val="accent4"/>
                </a:solidFill>
                <a:effectLst/>
                <a:uLnTx/>
                <a:uFillTx/>
                <a:latin typeface="+mn-lt"/>
                <a:ea typeface="+mn-ea"/>
                <a:cs typeface="+mn-cs"/>
              </a:rPr>
              <a:t>位图索引</a:t>
            </a:r>
            <a:endParaRPr kumimoji="1" lang="en-US" altLang="zh-CN" sz="2800" b="1" i="0" u="none" strike="noStrike" kern="0" cap="none" spc="0" normalizeH="0" baseline="0" noProof="0" dirty="0">
              <a:ln>
                <a:noFill/>
              </a:ln>
              <a:solidFill>
                <a:schemeClr val="accent4"/>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Pct val="100000"/>
              <a:buFont typeface="Wingdings" panose="05000000000000000000" pitchFamily="2" charset="2"/>
              <a:buChar char="n"/>
              <a:defRPr/>
            </a:pPr>
            <a:r>
              <a:rPr kumimoji="0" lang="zh-CN" altLang="en-US" sz="2400" b="1" i="0" u="none" strike="noStrike" kern="0" cap="none" spc="0" normalizeH="0" baseline="0" noProof="0" dirty="0">
                <a:ln>
                  <a:noFill/>
                </a:ln>
                <a:solidFill>
                  <a:schemeClr val="tx1"/>
                </a:solidFill>
                <a:effectLst/>
                <a:uLnTx/>
                <a:uFillTx/>
                <a:latin typeface="+mn-lt"/>
                <a:ea typeface="+mn-ea"/>
              </a:rPr>
              <a:t>例：在</a:t>
            </a:r>
            <a:r>
              <a:rPr kumimoji="0" lang="en-US" altLang="zh-CN" sz="2400" b="1" i="0" u="none" strike="noStrike" kern="0" cap="none" spc="0" normalizeH="0" baseline="0" noProof="0" dirty="0">
                <a:ln>
                  <a:noFill/>
                </a:ln>
                <a:solidFill>
                  <a:schemeClr val="tx1"/>
                </a:solidFill>
                <a:effectLst/>
                <a:uLnTx/>
                <a:uFillTx/>
                <a:latin typeface="+mn-lt"/>
                <a:ea typeface="+mn-ea"/>
              </a:rPr>
              <a:t>Student</a:t>
            </a:r>
            <a:r>
              <a:rPr kumimoji="0" lang="zh-CN" altLang="en-US" sz="2400" b="1" i="0" u="none" strike="noStrike" kern="0" cap="none" spc="0" normalizeH="0" baseline="0" noProof="0" dirty="0">
                <a:ln>
                  <a:noFill/>
                </a:ln>
                <a:solidFill>
                  <a:schemeClr val="tx1"/>
                </a:solidFill>
                <a:effectLst/>
                <a:uLnTx/>
                <a:uFillTx/>
                <a:latin typeface="+mn-lt"/>
                <a:ea typeface="+mn-ea"/>
              </a:rPr>
              <a:t>表的</a:t>
            </a:r>
            <a:r>
              <a:rPr kumimoji="0" lang="en-US" altLang="zh-CN" sz="2400" b="1" i="0" u="none" strike="noStrike" kern="0" cap="none" spc="0" normalizeH="0" baseline="0" noProof="0" dirty="0" err="1">
                <a:ln>
                  <a:noFill/>
                </a:ln>
                <a:solidFill>
                  <a:schemeClr val="tx1"/>
                </a:solidFill>
                <a:effectLst/>
                <a:uLnTx/>
                <a:uFillTx/>
                <a:latin typeface="+mn-lt"/>
                <a:ea typeface="+mn-ea"/>
              </a:rPr>
              <a:t>Smajor</a:t>
            </a:r>
            <a:r>
              <a:rPr kumimoji="0" lang="zh-CN" altLang="en-US" sz="2400" b="1" i="0" u="none" strike="noStrike" kern="0" cap="none" spc="0" normalizeH="0" baseline="0" noProof="0" dirty="0">
                <a:ln>
                  <a:noFill/>
                </a:ln>
                <a:solidFill>
                  <a:schemeClr val="tx1"/>
                </a:solidFill>
                <a:effectLst/>
                <a:uLnTx/>
                <a:uFillTx/>
                <a:latin typeface="+mn-lt"/>
                <a:ea typeface="+mn-ea"/>
              </a:rPr>
              <a:t>上也建有一个索引</a:t>
            </a:r>
            <a:endParaRPr kumimoji="0" lang="en-US" altLang="zh-CN" sz="2400" b="1" i="0" u="none" strike="noStrike" kern="0" cap="none" spc="0" normalizeH="0" baseline="0" noProof="0" dirty="0">
              <a:ln>
                <a:noFill/>
              </a:ln>
              <a:solidFill>
                <a:schemeClr val="tx1"/>
              </a:solidFill>
              <a:effectLst/>
              <a:uLnTx/>
              <a:uFillTx/>
              <a:latin typeface="+mn-lt"/>
              <a:ea typeface="+mn-ea"/>
            </a:endParaRPr>
          </a:p>
        </p:txBody>
      </p:sp>
      <p:sp>
        <p:nvSpPr>
          <p:cNvPr id="310276" name="文本框 9"/>
          <p:cNvSpPr txBox="1"/>
          <p:nvPr/>
        </p:nvSpPr>
        <p:spPr>
          <a:xfrm>
            <a:off x="0" y="0"/>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794"/>
          <a:stretch>
            <a:fillRect/>
          </a:stretch>
        </p:blipFill>
        <p:spPr>
          <a:xfrm>
            <a:off x="2305050" y="1707515"/>
            <a:ext cx="4722495" cy="336423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标题 1"/>
          <p:cNvSpPr>
            <a:spLocks noGrp="1"/>
          </p:cNvSpPr>
          <p:nvPr>
            <p:ph type="title"/>
          </p:nvPr>
        </p:nvSpPr>
        <p:spPr>
          <a:xfrm>
            <a:off x="457200" y="-30161"/>
            <a:ext cx="8229600" cy="729704"/>
          </a:xfrm>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12323"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t>例：</a:t>
            </a:r>
            <a:r>
              <a:rPr lang="zh-CN" altLang="zh-CN" dirty="0"/>
              <a:t>统计计算机科学与技术专业男生人数</a:t>
            </a:r>
            <a:r>
              <a:rPr lang="zh-CN" altLang="en-US" dirty="0"/>
              <a:t>。</a:t>
            </a:r>
            <a:endParaRPr lang="en-US" altLang="zh-CN" dirty="0"/>
          </a:p>
          <a:p>
            <a:pPr lvl="1"/>
            <a:endParaRPr lang="en-US" altLang="zh-CN" dirty="0"/>
          </a:p>
          <a:p>
            <a:pPr lvl="1"/>
            <a:endParaRPr lang="en-US" altLang="zh-CN" dirty="0"/>
          </a:p>
          <a:p>
            <a:pPr lvl="1"/>
            <a:endParaRPr lang="en-US" altLang="zh-CN" dirty="0"/>
          </a:p>
          <a:p>
            <a:pPr lvl="2"/>
            <a:r>
              <a:rPr lang="zh-CN" altLang="zh-CN" dirty="0"/>
              <a:t>将</a:t>
            </a:r>
            <a:r>
              <a:rPr lang="en-US" altLang="zh-CN" dirty="0" err="1"/>
              <a:t>Ssex</a:t>
            </a:r>
            <a:r>
              <a:rPr lang="zh-CN" altLang="zh-CN" dirty="0"/>
              <a:t>属性</a:t>
            </a:r>
            <a:r>
              <a:rPr lang="zh-CN" altLang="en-US" dirty="0"/>
              <a:t>位图</a:t>
            </a:r>
            <a:r>
              <a:rPr lang="zh-CN" altLang="zh-CN" dirty="0"/>
              <a:t>索引的第</a:t>
            </a:r>
            <a:r>
              <a:rPr lang="en-US" altLang="zh-CN" dirty="0"/>
              <a:t>1</a:t>
            </a:r>
            <a:r>
              <a:rPr lang="zh-CN" altLang="zh-CN" dirty="0"/>
              <a:t>位与</a:t>
            </a:r>
            <a:r>
              <a:rPr lang="en-US" altLang="zh-CN" dirty="0" err="1"/>
              <a:t>Smajor</a:t>
            </a:r>
            <a:r>
              <a:rPr lang="zh-CN" altLang="zh-CN" dirty="0"/>
              <a:t>属性</a:t>
            </a:r>
            <a:r>
              <a:rPr lang="zh-CN" altLang="en-US" dirty="0"/>
              <a:t>位图</a:t>
            </a:r>
            <a:r>
              <a:rPr lang="zh-CN" altLang="zh-CN" dirty="0"/>
              <a:t>索引的第</a:t>
            </a:r>
            <a:r>
              <a:rPr lang="en-US" altLang="zh-CN" dirty="0"/>
              <a:t>2</a:t>
            </a:r>
            <a:r>
              <a:rPr lang="zh-CN" altLang="zh-CN" dirty="0"/>
              <a:t>位进行与操作，得到结果向量</a:t>
            </a:r>
            <a:r>
              <a:rPr lang="zh-CN" altLang="en-US" dirty="0"/>
              <a:t>：</a:t>
            </a:r>
            <a:endParaRPr lang="en-US" altLang="zh-CN" dirty="0"/>
          </a:p>
          <a:p>
            <a:pPr marL="1371600" lvl="3" indent="0">
              <a:buNone/>
            </a:pPr>
            <a:r>
              <a:rPr lang="en-US" altLang="zh-CN" dirty="0"/>
              <a:t>        (0, 0, 0,1, 0, 0, 0, 0, 1, 0, 0, 0, 0, 0, 0)</a:t>
            </a:r>
            <a:endParaRPr lang="en-US" altLang="zh-CN" dirty="0"/>
          </a:p>
          <a:p>
            <a:pPr lvl="2"/>
            <a:r>
              <a:rPr lang="zh-CN" altLang="en-US" dirty="0"/>
              <a:t>对结果向量中</a:t>
            </a:r>
            <a:r>
              <a:rPr lang="en-US" altLang="zh-CN" dirty="0"/>
              <a:t>1</a:t>
            </a:r>
            <a:r>
              <a:rPr lang="zh-CN" altLang="en-US" dirty="0"/>
              <a:t>的个数进行计数，结果为</a:t>
            </a:r>
            <a:r>
              <a:rPr lang="en-US" altLang="zh-CN" dirty="0"/>
              <a:t>2</a:t>
            </a:r>
            <a:endParaRPr lang="en-US" altLang="zh-CN" dirty="0"/>
          </a:p>
        </p:txBody>
      </p:sp>
      <p:sp>
        <p:nvSpPr>
          <p:cNvPr id="312324" name="文本框 4"/>
          <p:cNvSpPr txBox="1"/>
          <p:nvPr/>
        </p:nvSpPr>
        <p:spPr>
          <a:xfrm>
            <a:off x="1476375" y="2109788"/>
            <a:ext cx="5730543" cy="92333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count(*)</a:t>
            </a:r>
            <a:endParaRPr lang="zh-CN" altLang="zh-CN" sz="1800" dirty="0"/>
          </a:p>
          <a:p>
            <a:pPr marL="0" lvl="0" indent="0">
              <a:spcBef>
                <a:spcPct val="0"/>
              </a:spcBef>
              <a:buSzTx/>
              <a:buFontTx/>
              <a:buNone/>
            </a:pPr>
            <a:r>
              <a:rPr lang="en-US" altLang="zh-CN" sz="1800" dirty="0"/>
              <a:t>FROM Student</a:t>
            </a:r>
            <a:endParaRPr lang="zh-CN" altLang="zh-CN" sz="1800" dirty="0"/>
          </a:p>
          <a:p>
            <a:pPr marL="0" lvl="0" indent="0">
              <a:spcBef>
                <a:spcPct val="0"/>
              </a:spcBef>
              <a:buSzTx/>
              <a:buFontTx/>
              <a:buNone/>
            </a:pPr>
            <a:r>
              <a:rPr lang="en-US" altLang="zh-CN" sz="1800" dirty="0"/>
              <a:t>WHERE Ssex=’</a:t>
            </a:r>
            <a:r>
              <a:rPr lang="zh-CN" altLang="zh-CN" sz="1800" dirty="0"/>
              <a:t>男</a:t>
            </a:r>
            <a:r>
              <a:rPr lang="en-US" altLang="zh-CN" sz="1800" dirty="0"/>
              <a:t>’ AND Smajor=’</a:t>
            </a:r>
            <a:r>
              <a:rPr lang="zh-CN" altLang="zh-CN" sz="1800" dirty="0"/>
              <a:t>计算机科学与技术</a:t>
            </a:r>
            <a:r>
              <a:rPr lang="en-US" altLang="zh-CN" sz="1800" dirty="0"/>
              <a:t>’;</a:t>
            </a:r>
            <a:endParaRPr lang="zh-CN" altLang="zh-CN" sz="1800" dirty="0"/>
          </a:p>
        </p:txBody>
      </p:sp>
      <p:sp>
        <p:nvSpPr>
          <p:cNvPr id="312325" name="文本框 5"/>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l="794"/>
          <a:stretch>
            <a:fillRect/>
          </a:stretch>
        </p:blipFill>
        <p:spPr>
          <a:xfrm>
            <a:off x="4753322" y="1536588"/>
            <a:ext cx="4283174" cy="3051386"/>
          </a:xfrm>
          <a:prstGeom prst="rect">
            <a:avLst/>
          </a:prstGeom>
        </p:spPr>
      </p:pic>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2" y="1947963"/>
            <a:ext cx="4488880" cy="2341462"/>
          </a:xfrm>
          <a:prstGeom prst="rect">
            <a:avLst/>
          </a:prstGeom>
        </p:spPr>
      </p:pic>
      <p:sp>
        <p:nvSpPr>
          <p:cNvPr id="314371"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14373" name="矩形 7"/>
          <p:cNvSpPr/>
          <p:nvPr/>
        </p:nvSpPr>
        <p:spPr>
          <a:xfrm>
            <a:off x="4140200" y="1851025"/>
            <a:ext cx="215900" cy="2520925"/>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4374" name="矩形 8"/>
          <p:cNvSpPr/>
          <p:nvPr/>
        </p:nvSpPr>
        <p:spPr>
          <a:xfrm>
            <a:off x="8748713" y="1489075"/>
            <a:ext cx="73025" cy="310673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314375" name="肘形连接符 10"/>
          <p:cNvCxnSpPr>
            <a:stCxn id="314373" idx="0"/>
            <a:endCxn id="314374" idx="0"/>
          </p:cNvCxnSpPr>
          <p:nvPr/>
        </p:nvCxnSpPr>
        <p:spPr>
          <a:xfrm rot="5400000" flipH="1" flipV="1">
            <a:off x="6335713" y="-598488"/>
            <a:ext cx="361950" cy="4537076"/>
          </a:xfrm>
          <a:prstGeom prst="bentConnector3">
            <a:avLst>
              <a:gd name="adj1" fmla="val 163158"/>
            </a:avLst>
          </a:prstGeom>
          <a:ln w="9525" cap="flat" cmpd="sng">
            <a:solidFill>
              <a:srgbClr val="FF0000"/>
            </a:solidFill>
            <a:prstDash val="solid"/>
            <a:round/>
            <a:headEnd type="none" w="med" len="med"/>
            <a:tailEnd type="none" w="med" len="med"/>
          </a:ln>
        </p:spPr>
      </p:cxnSp>
      <p:cxnSp>
        <p:nvCxnSpPr>
          <p:cNvPr id="314376" name="直线箭头连接符 12"/>
          <p:cNvCxnSpPr/>
          <p:nvPr/>
        </p:nvCxnSpPr>
        <p:spPr>
          <a:xfrm flipV="1">
            <a:off x="6443663" y="1223963"/>
            <a:ext cx="0" cy="195262"/>
          </a:xfrm>
          <a:prstGeom prst="straightConnector1">
            <a:avLst/>
          </a:prstGeom>
          <a:ln w="9525" cap="flat" cmpd="sng">
            <a:solidFill>
              <a:srgbClr val="FF0000"/>
            </a:solidFill>
            <a:prstDash val="solid"/>
            <a:headEnd type="none" w="med" len="med"/>
            <a:tailEnd type="triangle" w="med" len="med"/>
          </a:ln>
        </p:spPr>
      </p:cxnSp>
      <p:sp>
        <p:nvSpPr>
          <p:cNvPr id="314377" name="文本框 15"/>
          <p:cNvSpPr txBox="1"/>
          <p:nvPr/>
        </p:nvSpPr>
        <p:spPr>
          <a:xfrm>
            <a:off x="2347913" y="854075"/>
            <a:ext cx="5045075" cy="369888"/>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与运算：</a:t>
            </a:r>
            <a:r>
              <a:rPr lang="en-US" altLang="zh-CN" sz="1800" dirty="0"/>
              <a:t> (0, 0, 0, 1, 0, 0, 0, 0, 1, 0, 0, 0, 0, 0, 0)</a:t>
            </a:r>
            <a:endParaRPr lang="zh-CN" altLang="zh-CN" sz="1800" dirty="0"/>
          </a:p>
        </p:txBody>
      </p:sp>
      <p:cxnSp>
        <p:nvCxnSpPr>
          <p:cNvPr id="314378" name="直线箭头连接符 18"/>
          <p:cNvCxnSpPr/>
          <p:nvPr/>
        </p:nvCxnSpPr>
        <p:spPr>
          <a:xfrm flipH="1">
            <a:off x="827088" y="1223963"/>
            <a:ext cx="3421062" cy="1419225"/>
          </a:xfrm>
          <a:prstGeom prst="straightConnector1">
            <a:avLst/>
          </a:prstGeom>
          <a:ln w="9525" cap="flat" cmpd="sng">
            <a:solidFill>
              <a:srgbClr val="FF0000"/>
            </a:solidFill>
            <a:prstDash val="solid"/>
            <a:headEnd type="none" w="med" len="med"/>
            <a:tailEnd type="triangle" w="med" len="med"/>
          </a:ln>
        </p:spPr>
      </p:cxnSp>
      <p:cxnSp>
        <p:nvCxnSpPr>
          <p:cNvPr id="314379" name="直线箭头连接符 21"/>
          <p:cNvCxnSpPr/>
          <p:nvPr/>
        </p:nvCxnSpPr>
        <p:spPr>
          <a:xfrm flipH="1">
            <a:off x="827088" y="1223963"/>
            <a:ext cx="4681537" cy="2139950"/>
          </a:xfrm>
          <a:prstGeom prst="straightConnector1">
            <a:avLst/>
          </a:prstGeom>
          <a:ln w="9525" cap="flat" cmpd="sng">
            <a:solidFill>
              <a:srgbClr val="FF0000"/>
            </a:solidFill>
            <a:prstDash val="solid"/>
            <a:headEnd type="none" w="med" len="med"/>
            <a:tailEnd type="triangle" w="med" len="med"/>
          </a:ln>
        </p:spPr>
      </p:cxnSp>
      <p:sp>
        <p:nvSpPr>
          <p:cNvPr id="314380" name="矩形 25"/>
          <p:cNvSpPr/>
          <p:nvPr/>
        </p:nvSpPr>
        <p:spPr>
          <a:xfrm>
            <a:off x="4248150" y="854075"/>
            <a:ext cx="215900" cy="36988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4381" name="矩形 26"/>
          <p:cNvSpPr/>
          <p:nvPr/>
        </p:nvSpPr>
        <p:spPr>
          <a:xfrm>
            <a:off x="5508625" y="854075"/>
            <a:ext cx="215900" cy="36988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4382" name="文本框 18"/>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txBox="1">
            <a:spLocks noGrp="1"/>
          </p:cNvSpPr>
          <p:nvPr>
            <p:ph type="sldNum" sz="quarter"/>
          </p:nvPr>
        </p:nvSpPr>
        <p:spPr>
          <a:xfrm>
            <a:off x="0" y="133747"/>
            <a:ext cx="611560" cy="267494"/>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25603"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9.1.2</a:t>
            </a:r>
            <a:r>
              <a:rPr lang="zh-CN" altLang="en-US" dirty="0">
                <a:solidFill>
                  <a:schemeClr val="accent6"/>
                </a:solidFill>
              </a:rPr>
              <a:t>  </a:t>
            </a:r>
            <a:r>
              <a:rPr lang="zh-CN" altLang="en-US" dirty="0">
                <a:solidFill>
                  <a:schemeClr val="accent6"/>
                </a:solidFill>
                <a:latin typeface="Times New Roman" panose="02020603050405020304" pitchFamily="18" charset="0"/>
              </a:rPr>
              <a:t>记录表示</a:t>
            </a:r>
            <a:endParaRPr lang="zh-CN" altLang="en-US" dirty="0">
              <a:solidFill>
                <a:schemeClr val="accent6"/>
              </a:solidFill>
              <a:latin typeface="Times New Roman" panose="02020603050405020304" pitchFamily="18" charset="0"/>
            </a:endParaRPr>
          </a:p>
        </p:txBody>
      </p:sp>
      <p:sp>
        <p:nvSpPr>
          <p:cNvPr id="25604"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t>9.1.1 </a:t>
            </a:r>
            <a:r>
              <a:rPr lang="zh-CN" altLang="en-US" dirty="0"/>
              <a:t>数据库的逻辑组织方式与物理组织方式</a:t>
            </a:r>
            <a:endParaRPr lang="en-US" altLang="zh-CN" dirty="0"/>
          </a:p>
          <a:p>
            <a:pPr marL="342900" lvl="0" indent="-342900" eaLnBrk="1" hangingPunct="1">
              <a:lnSpc>
                <a:spcPct val="120000"/>
              </a:lnSpc>
            </a:pPr>
            <a:r>
              <a:rPr lang="en-US" altLang="zh-CN" dirty="0">
                <a:solidFill>
                  <a:srgbClr val="FF0000"/>
                </a:solidFill>
              </a:rPr>
              <a:t>9.1.2</a:t>
            </a:r>
            <a:r>
              <a:rPr lang="zh-CN" altLang="en-US" dirty="0">
                <a:solidFill>
                  <a:srgbClr val="FF0000"/>
                </a:solidFill>
              </a:rPr>
              <a:t> 记录表示</a:t>
            </a:r>
            <a:endParaRPr lang="en-US" altLang="zh-CN" dirty="0">
              <a:solidFill>
                <a:srgbClr val="FF0000"/>
              </a:solidFill>
            </a:endParaRPr>
          </a:p>
          <a:p>
            <a:pPr marL="342900" lvl="0" indent="-342900" eaLnBrk="1" hangingPunct="1">
              <a:lnSpc>
                <a:spcPct val="120000"/>
              </a:lnSpc>
            </a:pPr>
            <a:r>
              <a:rPr lang="en-US" altLang="zh-CN" dirty="0"/>
              <a:t>9.1.3</a:t>
            </a:r>
            <a:r>
              <a:rPr lang="zh-CN" altLang="en-US" dirty="0"/>
              <a:t> 块的组织</a:t>
            </a:r>
            <a:endParaRPr lang="en-US" altLang="zh-CN" dirty="0"/>
          </a:p>
          <a:p>
            <a:pPr marL="342900" lvl="0" indent="-342900" eaLnBrk="1" hangingPunct="1">
              <a:lnSpc>
                <a:spcPct val="120000"/>
              </a:lnSpc>
            </a:pPr>
            <a:r>
              <a:rPr lang="en-US" altLang="zh-CN" dirty="0"/>
              <a:t>9.1.4</a:t>
            </a:r>
            <a:r>
              <a:rPr lang="zh-CN" altLang="en-US" dirty="0"/>
              <a:t> 关系表的组织</a:t>
            </a:r>
            <a:endParaRPr lang="en-US" altLang="zh-CN"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solidFill>
                  <a:srgbClr val="000000"/>
                </a:solidFill>
              </a:rPr>
              <a:t>位图索引</a:t>
            </a:r>
            <a:endParaRPr lang="en-US" altLang="zh-CN" dirty="0">
              <a:solidFill>
                <a:srgbClr val="000000"/>
              </a:solidFill>
            </a:endParaRPr>
          </a:p>
          <a:p>
            <a:pPr lvl="1"/>
            <a:r>
              <a:rPr lang="zh-CN" altLang="en-US" dirty="0">
                <a:solidFill>
                  <a:srgbClr val="000000"/>
                </a:solidFill>
              </a:rPr>
              <a:t>有效处理多值查询</a:t>
            </a:r>
            <a:endParaRPr lang="en-US" altLang="zh-CN" dirty="0">
              <a:solidFill>
                <a:srgbClr val="000000"/>
              </a:solidFill>
            </a:endParaRPr>
          </a:p>
          <a:p>
            <a:pPr lvl="1"/>
            <a:r>
              <a:rPr lang="zh-CN" altLang="en-US" dirty="0"/>
              <a:t>例：</a:t>
            </a:r>
            <a:endParaRPr lang="en-US" altLang="zh-CN" dirty="0"/>
          </a:p>
          <a:p>
            <a:pPr lvl="1"/>
            <a:endParaRPr lang="en-US" altLang="zh-CN" dirty="0"/>
          </a:p>
          <a:p>
            <a:pPr lvl="1">
              <a:buNone/>
            </a:pPr>
            <a:endParaRPr lang="en-US" altLang="zh-CN" dirty="0"/>
          </a:p>
          <a:p>
            <a:pPr lvl="2"/>
            <a:r>
              <a:rPr lang="zh-CN" altLang="en-US" dirty="0"/>
              <a:t>对</a:t>
            </a:r>
            <a:r>
              <a:rPr lang="en-US" altLang="zh-CN" dirty="0"/>
              <a:t>Smajor</a:t>
            </a:r>
            <a:r>
              <a:rPr lang="zh-CN" altLang="en-US" dirty="0"/>
              <a:t>属性的位图索引的第</a:t>
            </a:r>
            <a:r>
              <a:rPr lang="en-US" altLang="zh-CN" dirty="0"/>
              <a:t>1</a:t>
            </a:r>
            <a:r>
              <a:rPr lang="zh-CN" altLang="en-US" dirty="0"/>
              <a:t>位和第</a:t>
            </a:r>
            <a:r>
              <a:rPr lang="en-US" altLang="zh-CN" dirty="0"/>
              <a:t>4</a:t>
            </a:r>
            <a:r>
              <a:rPr lang="zh-CN" altLang="en-US" dirty="0"/>
              <a:t>位进行或操作，得到结果向量：</a:t>
            </a:r>
            <a:endParaRPr lang="en-US" altLang="zh-CN" dirty="0"/>
          </a:p>
          <a:p>
            <a:pPr lvl="2">
              <a:buNone/>
            </a:pPr>
            <a:r>
              <a:rPr lang="zh-CN" altLang="en-US" dirty="0"/>
              <a:t>                </a:t>
            </a:r>
            <a:r>
              <a:rPr lang="en-US" altLang="zh-CN" dirty="0"/>
              <a:t>(1, 0, 0, 0, 1, 0, 0, 0, 0, 0, 0, 0, 1, 1, 1)</a:t>
            </a:r>
            <a:endParaRPr lang="zh-CN" altLang="zh-CN" dirty="0"/>
          </a:p>
          <a:p>
            <a:pPr lvl="2"/>
            <a:endParaRPr lang="en-US" altLang="zh-CN" dirty="0"/>
          </a:p>
        </p:txBody>
      </p:sp>
      <p:sp>
        <p:nvSpPr>
          <p:cNvPr id="316419"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16420" name="文本框 8"/>
          <p:cNvSpPr txBox="1"/>
          <p:nvPr/>
        </p:nvSpPr>
        <p:spPr>
          <a:xfrm>
            <a:off x="1908175" y="2109788"/>
            <a:ext cx="6093335" cy="923330"/>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a:t>
            </a:r>
            <a:endParaRPr lang="zh-CN" altLang="zh-CN" sz="1800" dirty="0"/>
          </a:p>
          <a:p>
            <a:pPr marL="0" lvl="0" indent="0">
              <a:spcBef>
                <a:spcPct val="0"/>
              </a:spcBef>
              <a:buSzTx/>
              <a:buFontTx/>
              <a:buNone/>
            </a:pPr>
            <a:r>
              <a:rPr lang="en-US" altLang="zh-CN" sz="1800" dirty="0"/>
              <a:t>FROM Student</a:t>
            </a:r>
            <a:endParaRPr lang="zh-CN" altLang="zh-CN" sz="1800" dirty="0"/>
          </a:p>
          <a:p>
            <a:pPr marL="0" lvl="0" indent="0">
              <a:spcBef>
                <a:spcPct val="0"/>
              </a:spcBef>
              <a:buSzTx/>
              <a:buFontTx/>
              <a:buNone/>
            </a:pPr>
            <a:r>
              <a:rPr lang="en-US" altLang="zh-CN" sz="1800" dirty="0"/>
              <a:t>WHERE Smajor in (‘</a:t>
            </a:r>
            <a:r>
              <a:rPr lang="zh-CN" altLang="en-US" sz="1800" dirty="0"/>
              <a:t>数据科学与大数据技术</a:t>
            </a:r>
            <a:r>
              <a:rPr lang="en-US" altLang="zh-CN" sz="1800" dirty="0"/>
              <a:t>’, ’</a:t>
            </a:r>
            <a:r>
              <a:rPr lang="zh-CN" altLang="zh-CN" sz="1800" dirty="0"/>
              <a:t>信息安全</a:t>
            </a:r>
            <a:r>
              <a:rPr lang="en-US" altLang="zh-CN" sz="1800" dirty="0"/>
              <a:t>’);</a:t>
            </a:r>
            <a:endParaRPr lang="zh-CN" altLang="zh-CN" sz="1800" dirty="0"/>
          </a:p>
        </p:txBody>
      </p:sp>
      <p:sp>
        <p:nvSpPr>
          <p:cNvPr id="316421" name="文本框 5"/>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794"/>
          <a:stretch>
            <a:fillRect/>
          </a:stretch>
        </p:blipFill>
        <p:spPr>
          <a:xfrm>
            <a:off x="2567836" y="1452563"/>
            <a:ext cx="4779809" cy="3405195"/>
          </a:xfrm>
          <a:prstGeom prst="rect">
            <a:avLst/>
          </a:prstGeom>
        </p:spPr>
      </p:pic>
      <p:sp>
        <p:nvSpPr>
          <p:cNvPr id="318467"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18468" name="矩形 8"/>
          <p:cNvSpPr/>
          <p:nvPr/>
        </p:nvSpPr>
        <p:spPr>
          <a:xfrm>
            <a:off x="6884988" y="1624013"/>
            <a:ext cx="123825" cy="321945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318469" name="肘形连接符 10"/>
          <p:cNvCxnSpPr>
            <a:stCxn id="318473" idx="0"/>
            <a:endCxn id="318468" idx="0"/>
          </p:cNvCxnSpPr>
          <p:nvPr/>
        </p:nvCxnSpPr>
        <p:spPr>
          <a:xfrm rot="-5400000" flipH="1" flipV="1">
            <a:off x="7023100" y="1376363"/>
            <a:ext cx="171450" cy="323850"/>
          </a:xfrm>
          <a:prstGeom prst="bentConnector3">
            <a:avLst>
              <a:gd name="adj1" fmla="val -133333"/>
            </a:avLst>
          </a:prstGeom>
          <a:ln w="9525" cap="flat" cmpd="sng">
            <a:solidFill>
              <a:srgbClr val="FF0000"/>
            </a:solidFill>
            <a:prstDash val="solid"/>
            <a:round/>
            <a:headEnd type="none" w="med" len="med"/>
            <a:tailEnd type="none" w="med" len="med"/>
          </a:ln>
        </p:spPr>
      </p:cxnSp>
      <p:cxnSp>
        <p:nvCxnSpPr>
          <p:cNvPr id="318470" name="直线箭头连接符 18"/>
          <p:cNvCxnSpPr>
            <a:stCxn id="318480" idx="2"/>
          </p:cNvCxnSpPr>
          <p:nvPr/>
        </p:nvCxnSpPr>
        <p:spPr>
          <a:xfrm>
            <a:off x="2134406" y="1311634"/>
            <a:ext cx="454807" cy="1332124"/>
          </a:xfrm>
          <a:prstGeom prst="straightConnector1">
            <a:avLst/>
          </a:prstGeom>
          <a:ln w="9525" cap="flat" cmpd="sng">
            <a:solidFill>
              <a:srgbClr val="FF0000"/>
            </a:solidFill>
            <a:prstDash val="solid"/>
            <a:headEnd type="none" w="med" len="med"/>
            <a:tailEnd type="triangle" w="med" len="med"/>
          </a:ln>
        </p:spPr>
      </p:cxnSp>
      <p:cxnSp>
        <p:nvCxnSpPr>
          <p:cNvPr id="318471" name="直线箭头连接符 21"/>
          <p:cNvCxnSpPr>
            <a:stCxn id="318481" idx="2"/>
          </p:cNvCxnSpPr>
          <p:nvPr/>
        </p:nvCxnSpPr>
        <p:spPr>
          <a:xfrm>
            <a:off x="3180316" y="1315655"/>
            <a:ext cx="354972" cy="1976175"/>
          </a:xfrm>
          <a:prstGeom prst="straightConnector1">
            <a:avLst/>
          </a:prstGeom>
          <a:ln w="9525" cap="flat" cmpd="sng">
            <a:solidFill>
              <a:srgbClr val="FF0000"/>
            </a:solidFill>
            <a:prstDash val="solid"/>
            <a:headEnd type="none" w="med" len="med"/>
            <a:tailEnd type="triangle" w="med" len="med"/>
          </a:ln>
        </p:spPr>
      </p:cxnSp>
      <p:grpSp>
        <p:nvGrpSpPr>
          <p:cNvPr id="318472" name="组合 11"/>
          <p:cNvGrpSpPr/>
          <p:nvPr/>
        </p:nvGrpSpPr>
        <p:grpSpPr>
          <a:xfrm>
            <a:off x="827088" y="939800"/>
            <a:ext cx="5199062" cy="384175"/>
            <a:chOff x="2354060" y="781962"/>
            <a:chExt cx="5198859" cy="384364"/>
          </a:xfrm>
        </p:grpSpPr>
        <p:sp>
          <p:nvSpPr>
            <p:cNvPr id="318479" name="文本框 15"/>
            <p:cNvSpPr txBox="1"/>
            <p:nvPr/>
          </p:nvSpPr>
          <p:spPr>
            <a:xfrm>
              <a:off x="2354060" y="796994"/>
              <a:ext cx="5198859" cy="369332"/>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或运算：</a:t>
              </a:r>
              <a:r>
                <a:rPr lang="en-US" altLang="zh-CN" sz="1800" dirty="0"/>
                <a:t> </a:t>
              </a:r>
              <a:r>
                <a:rPr lang="zh-CN" altLang="en-US" sz="1800" dirty="0"/>
                <a:t> </a:t>
              </a:r>
              <a:r>
                <a:rPr lang="en-US" altLang="zh-CN" sz="1800" dirty="0"/>
                <a:t>(1, 0, 0, 0, 1, 0, 0, 0, 0, 0, 0, 0, 1, 1, 1)</a:t>
              </a:r>
              <a:endParaRPr lang="zh-CN" altLang="zh-CN" sz="1800" dirty="0"/>
            </a:p>
          </p:txBody>
        </p:sp>
        <p:sp>
          <p:nvSpPr>
            <p:cNvPr id="318480" name="矩形 25"/>
            <p:cNvSpPr/>
            <p:nvPr/>
          </p:nvSpPr>
          <p:spPr>
            <a:xfrm>
              <a:off x="3553315" y="784647"/>
              <a:ext cx="216024" cy="369332"/>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8481" name="矩形 26"/>
            <p:cNvSpPr/>
            <p:nvPr/>
          </p:nvSpPr>
          <p:spPr>
            <a:xfrm>
              <a:off x="4599184" y="788670"/>
              <a:ext cx="216024" cy="369332"/>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8482" name="矩形 13"/>
            <p:cNvSpPr/>
            <p:nvPr/>
          </p:nvSpPr>
          <p:spPr>
            <a:xfrm>
              <a:off x="6646113" y="784647"/>
              <a:ext cx="216024" cy="369332"/>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8483" name="矩形 14"/>
            <p:cNvSpPr/>
            <p:nvPr/>
          </p:nvSpPr>
          <p:spPr>
            <a:xfrm>
              <a:off x="6864728" y="781962"/>
              <a:ext cx="216024" cy="37604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sp>
          <p:nvSpPr>
            <p:cNvPr id="318484" name="矩形 16"/>
            <p:cNvSpPr/>
            <p:nvPr/>
          </p:nvSpPr>
          <p:spPr>
            <a:xfrm>
              <a:off x="7080752" y="781962"/>
              <a:ext cx="216024" cy="37604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grpSp>
      <p:sp>
        <p:nvSpPr>
          <p:cNvPr id="318473" name="矩形 17"/>
          <p:cNvSpPr/>
          <p:nvPr/>
        </p:nvSpPr>
        <p:spPr>
          <a:xfrm>
            <a:off x="7208838" y="1452563"/>
            <a:ext cx="123825" cy="339090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318474" name="肘形连接符 28"/>
          <p:cNvCxnSpPr>
            <a:endCxn id="318479" idx="3"/>
          </p:cNvCxnSpPr>
          <p:nvPr/>
        </p:nvCxnSpPr>
        <p:spPr>
          <a:xfrm rot="10800000">
            <a:off x="6026150" y="1139825"/>
            <a:ext cx="1092200" cy="115888"/>
          </a:xfrm>
          <a:prstGeom prst="bentConnector3">
            <a:avLst>
              <a:gd name="adj1" fmla="val -269"/>
            </a:avLst>
          </a:prstGeom>
          <a:ln w="9525" cap="flat" cmpd="sng">
            <a:solidFill>
              <a:srgbClr val="FF0000"/>
            </a:solidFill>
            <a:prstDash val="solid"/>
            <a:round/>
            <a:headEnd type="none" w="med" len="med"/>
            <a:tailEnd type="triangle" w="med" len="med"/>
          </a:ln>
        </p:spPr>
      </p:cxnSp>
      <p:cxnSp>
        <p:nvCxnSpPr>
          <p:cNvPr id="318475" name="直线箭头连接符 35"/>
          <p:cNvCxnSpPr>
            <a:stCxn id="318482" idx="2"/>
          </p:cNvCxnSpPr>
          <p:nvPr/>
        </p:nvCxnSpPr>
        <p:spPr>
          <a:xfrm flipH="1">
            <a:off x="3433645" y="1311634"/>
            <a:ext cx="1793680" cy="3132324"/>
          </a:xfrm>
          <a:prstGeom prst="straightConnector1">
            <a:avLst/>
          </a:prstGeom>
          <a:ln w="9525" cap="flat" cmpd="sng">
            <a:solidFill>
              <a:srgbClr val="FF0000"/>
            </a:solidFill>
            <a:prstDash val="solid"/>
            <a:headEnd type="none" w="med" len="med"/>
            <a:tailEnd type="triangle" w="med" len="med"/>
          </a:ln>
        </p:spPr>
      </p:cxnSp>
      <p:cxnSp>
        <p:nvCxnSpPr>
          <p:cNvPr id="318476" name="直线箭头连接符 38"/>
          <p:cNvCxnSpPr>
            <a:stCxn id="318483" idx="2"/>
          </p:cNvCxnSpPr>
          <p:nvPr/>
        </p:nvCxnSpPr>
        <p:spPr>
          <a:xfrm flipH="1">
            <a:off x="3550270" y="1315655"/>
            <a:ext cx="1895678" cy="3328633"/>
          </a:xfrm>
          <a:prstGeom prst="straightConnector1">
            <a:avLst/>
          </a:prstGeom>
          <a:ln w="9525" cap="flat" cmpd="sng">
            <a:solidFill>
              <a:srgbClr val="FF0000"/>
            </a:solidFill>
            <a:prstDash val="solid"/>
            <a:headEnd type="none" w="med" len="med"/>
            <a:tailEnd type="triangle" w="med" len="med"/>
          </a:ln>
        </p:spPr>
      </p:cxnSp>
      <p:cxnSp>
        <p:nvCxnSpPr>
          <p:cNvPr id="318477" name="直线箭头连接符 40"/>
          <p:cNvCxnSpPr>
            <a:stCxn id="318484" idx="2"/>
          </p:cNvCxnSpPr>
          <p:nvPr/>
        </p:nvCxnSpPr>
        <p:spPr>
          <a:xfrm flipH="1">
            <a:off x="3681413" y="1315655"/>
            <a:ext cx="1980568" cy="3488343"/>
          </a:xfrm>
          <a:prstGeom prst="straightConnector1">
            <a:avLst/>
          </a:prstGeom>
          <a:ln w="9525" cap="flat" cmpd="sng">
            <a:solidFill>
              <a:srgbClr val="FF0000"/>
            </a:solidFill>
            <a:prstDash val="solid"/>
            <a:headEnd type="none" w="med" len="med"/>
            <a:tailEnd type="triangle" w="med" len="med"/>
          </a:ln>
        </p:spPr>
      </p:cxnSp>
      <p:sp>
        <p:nvSpPr>
          <p:cNvPr id="318478" name="文本框 26"/>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内容占位符 2"/>
          <p:cNvSpPr>
            <a:spLocks noGrp="1"/>
          </p:cNvSpPr>
          <p:nvPr>
            <p:ph idx="1"/>
          </p:nvPr>
        </p:nvSpPr>
        <p:spPr>
          <a:xfrm>
            <a:off x="457200" y="1004888"/>
            <a:ext cx="8435975" cy="3641725"/>
          </a:xfrm>
        </p:spPr>
        <p:txBody>
          <a:bodyPr vert="horz" wrap="square" lIns="91440" tIns="45720" rIns="91440" bIns="45720" anchor="t" anchorCtr="0"/>
          <a:lstStyle/>
          <a:p>
            <a:r>
              <a:rPr lang="zh-CN" altLang="en-US" dirty="0">
                <a:solidFill>
                  <a:srgbClr val="000000"/>
                </a:solidFill>
              </a:rPr>
              <a:t>位图索引的优劣</a:t>
            </a:r>
            <a:endParaRPr lang="en-US" altLang="zh-CN" dirty="0">
              <a:solidFill>
                <a:srgbClr val="000000"/>
              </a:solidFill>
            </a:endParaRPr>
          </a:p>
          <a:p>
            <a:pPr lvl="1"/>
            <a:r>
              <a:rPr lang="zh-CN" altLang="en-US" dirty="0">
                <a:solidFill>
                  <a:srgbClr val="000000"/>
                </a:solidFill>
              </a:rPr>
              <a:t>优势：</a:t>
            </a:r>
            <a:endParaRPr lang="en-US" altLang="zh-CN" dirty="0">
              <a:solidFill>
                <a:srgbClr val="000000"/>
              </a:solidFill>
            </a:endParaRPr>
          </a:p>
          <a:p>
            <a:pPr lvl="2"/>
            <a:r>
              <a:rPr lang="zh-CN" altLang="zh-CN" dirty="0"/>
              <a:t>使用位操作来快速回答用户查询或快速定位满足条件的元组集合，减少对基本表的全表扫描，提高查询效率</a:t>
            </a:r>
            <a:endParaRPr lang="en-US" altLang="zh-CN" dirty="0"/>
          </a:p>
          <a:p>
            <a:pPr lvl="1"/>
            <a:r>
              <a:rPr lang="zh-CN" altLang="en-US" dirty="0">
                <a:solidFill>
                  <a:srgbClr val="000000"/>
                </a:solidFill>
              </a:rPr>
              <a:t>劣势：</a:t>
            </a:r>
            <a:endParaRPr lang="en-US" altLang="zh-CN" dirty="0">
              <a:solidFill>
                <a:srgbClr val="000000"/>
              </a:solidFill>
            </a:endParaRPr>
          </a:p>
          <a:p>
            <a:pPr lvl="2"/>
            <a:r>
              <a:rPr lang="zh-CN" altLang="en-US" dirty="0"/>
              <a:t>位图</a:t>
            </a:r>
            <a:r>
              <a:rPr lang="zh-CN" altLang="zh-CN" dirty="0"/>
              <a:t>索引的大小与列的基数成正比，基数大的列其</a:t>
            </a:r>
            <a:r>
              <a:rPr lang="zh-CN" altLang="en-US" dirty="0"/>
              <a:t>位图</a:t>
            </a:r>
            <a:r>
              <a:rPr lang="zh-CN" altLang="zh-CN" dirty="0"/>
              <a:t>索引会非常庞大，因此它只适用于基数小的属性列 </a:t>
            </a:r>
            <a:endParaRPr lang="en-US" altLang="zh-CN" dirty="0">
              <a:solidFill>
                <a:srgbClr val="000000"/>
              </a:solidFill>
            </a:endParaRPr>
          </a:p>
        </p:txBody>
      </p:sp>
      <p:sp>
        <p:nvSpPr>
          <p:cNvPr id="320515"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20516"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solidFill>
                  <a:srgbClr val="000000"/>
                </a:solidFill>
              </a:rPr>
              <a:t>编码位图索引（</a:t>
            </a:r>
            <a:r>
              <a:rPr lang="en-US" altLang="zh-CN" dirty="0"/>
              <a:t>Encoded Bitmap Index</a:t>
            </a:r>
            <a:r>
              <a:rPr lang="zh-CN" altLang="zh-CN" dirty="0"/>
              <a:t> </a:t>
            </a:r>
            <a:r>
              <a:rPr lang="zh-CN" altLang="en-US" dirty="0">
                <a:solidFill>
                  <a:srgbClr val="000000"/>
                </a:solidFill>
              </a:rPr>
              <a:t>）</a:t>
            </a:r>
            <a:endParaRPr lang="en-US" altLang="zh-CN" dirty="0">
              <a:solidFill>
                <a:srgbClr val="000000"/>
              </a:solidFill>
            </a:endParaRPr>
          </a:p>
          <a:p>
            <a:pPr lvl="1"/>
            <a:r>
              <a:rPr lang="zh-CN" altLang="en-US" dirty="0"/>
              <a:t>改进标准位图索引</a:t>
            </a:r>
            <a:endParaRPr lang="en-US" altLang="zh-CN" dirty="0"/>
          </a:p>
          <a:p>
            <a:pPr lvl="2"/>
            <a:r>
              <a:rPr lang="zh-CN" altLang="zh-CN" dirty="0"/>
              <a:t>通过对属性值编码，减少索引位向量的个数，从而能够应对有较高基数的列 </a:t>
            </a:r>
            <a:endParaRPr lang="en-US" altLang="zh-CN" dirty="0">
              <a:solidFill>
                <a:srgbClr val="000000"/>
              </a:solidFill>
            </a:endParaRPr>
          </a:p>
        </p:txBody>
      </p:sp>
      <p:sp>
        <p:nvSpPr>
          <p:cNvPr id="322563"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22564" name="文本框 4"/>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fld>
            <a:endParaRPr lang="zh-CN" altLang="en-US" sz="1200" b="0" dirty="0">
              <a:solidFill>
                <a:schemeClr val="bg1"/>
              </a:solidFill>
            </a:endParaRPr>
          </a:p>
        </p:txBody>
      </p:sp>
      <p:sp>
        <p:nvSpPr>
          <p:cNvPr id="322565" name="文本框 6"/>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solidFill>
                  <a:srgbClr val="000000"/>
                </a:solidFill>
              </a:rPr>
              <a:t>编码位图索引（</a:t>
            </a:r>
            <a:r>
              <a:rPr lang="en-US" altLang="zh-CN" dirty="0"/>
              <a:t>Encoded Bitmap Index</a:t>
            </a:r>
            <a:r>
              <a:rPr lang="zh-CN" altLang="zh-CN" dirty="0"/>
              <a:t> </a:t>
            </a:r>
            <a:r>
              <a:rPr lang="zh-CN" altLang="en-US" dirty="0">
                <a:solidFill>
                  <a:srgbClr val="000000"/>
                </a:solidFill>
              </a:rPr>
              <a:t>）</a:t>
            </a:r>
            <a:endParaRPr lang="en-US" altLang="zh-CN" dirty="0">
              <a:solidFill>
                <a:srgbClr val="000000"/>
              </a:solidFill>
            </a:endParaRPr>
          </a:p>
          <a:p>
            <a:pPr lvl="1"/>
            <a:r>
              <a:rPr lang="zh-CN" altLang="en-US" dirty="0">
                <a:solidFill>
                  <a:srgbClr val="000000"/>
                </a:solidFill>
              </a:rPr>
              <a:t>例：</a:t>
            </a:r>
            <a:r>
              <a:rPr lang="en-US" altLang="zh-CN" dirty="0"/>
              <a:t>Student</a:t>
            </a:r>
            <a:r>
              <a:rPr lang="zh-CN" altLang="zh-CN" dirty="0"/>
              <a:t>表</a:t>
            </a:r>
            <a:r>
              <a:rPr lang="en-US" altLang="zh-CN" dirty="0"/>
              <a:t>Smajor</a:t>
            </a:r>
            <a:r>
              <a:rPr lang="zh-CN" altLang="zh-CN" dirty="0"/>
              <a:t>属性的编码</a:t>
            </a:r>
            <a:r>
              <a:rPr lang="zh-CN" altLang="en-US" dirty="0"/>
              <a:t>位图</a:t>
            </a:r>
            <a:r>
              <a:rPr lang="zh-CN" altLang="zh-CN" dirty="0"/>
              <a:t>索引 </a:t>
            </a:r>
            <a:endParaRPr lang="en-US" altLang="zh-CN" dirty="0">
              <a:solidFill>
                <a:srgbClr val="000000"/>
              </a:solidFill>
            </a:endParaRPr>
          </a:p>
        </p:txBody>
      </p:sp>
      <p:sp>
        <p:nvSpPr>
          <p:cNvPr id="324611"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24612" name="文本框 5"/>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fld>
            <a:endParaRPr lang="zh-CN" altLang="en-US" sz="1200" b="0" dirty="0">
              <a:solidFill>
                <a:schemeClr val="bg1"/>
              </a:solidFill>
            </a:endParaRPr>
          </a:p>
        </p:txBody>
      </p:sp>
      <p:sp>
        <p:nvSpPr>
          <p:cNvPr id="324613" name="文本框 7"/>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785" y="1995805"/>
            <a:ext cx="6727190" cy="3121660"/>
          </a:xfrm>
          <a:prstGeom prst="rect">
            <a:avLst/>
          </a:prstGeom>
        </p:spPr>
      </p:pic>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solidFill>
                  <a:srgbClr val="000000"/>
                </a:solidFill>
              </a:rPr>
              <a:t>编码位图索引的优劣</a:t>
            </a:r>
            <a:endParaRPr lang="en-US" altLang="zh-CN" dirty="0">
              <a:solidFill>
                <a:srgbClr val="000000"/>
              </a:solidFill>
            </a:endParaRPr>
          </a:p>
          <a:p>
            <a:pPr lvl="1"/>
            <a:r>
              <a:rPr lang="zh-CN" altLang="en-US" dirty="0">
                <a:solidFill>
                  <a:srgbClr val="000000"/>
                </a:solidFill>
              </a:rPr>
              <a:t>优势：减少索引位个数</a:t>
            </a:r>
            <a:endParaRPr lang="en-US" altLang="zh-CN" dirty="0">
              <a:solidFill>
                <a:srgbClr val="000000"/>
              </a:solidFill>
            </a:endParaRPr>
          </a:p>
          <a:p>
            <a:pPr lvl="2"/>
            <a:r>
              <a:rPr lang="zh-CN" altLang="zh-CN" dirty="0"/>
              <a:t>如果索引属性列的基数为</a:t>
            </a:r>
            <a:r>
              <a:rPr lang="en-US" altLang="zh-CN" dirty="0"/>
              <a:t>K</a:t>
            </a:r>
            <a:r>
              <a:rPr lang="zh-CN" altLang="zh-CN" dirty="0"/>
              <a:t>，标准</a:t>
            </a:r>
            <a:r>
              <a:rPr lang="zh-CN" altLang="en-US" dirty="0"/>
              <a:t>位图</a:t>
            </a:r>
            <a:r>
              <a:rPr lang="zh-CN" altLang="zh-CN" dirty="0"/>
              <a:t>索引所需要的位向量个数为</a:t>
            </a:r>
            <a:r>
              <a:rPr lang="en-US" altLang="zh-CN" dirty="0"/>
              <a:t>K</a:t>
            </a:r>
            <a:r>
              <a:rPr lang="zh-CN" altLang="zh-CN" dirty="0"/>
              <a:t>个，而编码</a:t>
            </a:r>
            <a:r>
              <a:rPr lang="zh-CN" altLang="en-US" dirty="0"/>
              <a:t>位图</a:t>
            </a:r>
            <a:r>
              <a:rPr lang="zh-CN" altLang="zh-CN" dirty="0"/>
              <a:t>索引所需要的位向量个数仅为</a:t>
            </a:r>
            <a:r>
              <a:rPr lang="en-US" altLang="zh-CN" dirty="0"/>
              <a:t>log</a:t>
            </a:r>
            <a:r>
              <a:rPr lang="en-US" altLang="zh-CN" baseline="-25000" dirty="0"/>
              <a:t>2</a:t>
            </a:r>
            <a:r>
              <a:rPr lang="en-US" altLang="zh-CN" dirty="0"/>
              <a:t>K</a:t>
            </a:r>
            <a:r>
              <a:rPr lang="zh-CN" altLang="zh-CN" dirty="0"/>
              <a:t>个 </a:t>
            </a:r>
            <a:endParaRPr lang="en-US" altLang="zh-CN" dirty="0"/>
          </a:p>
          <a:p>
            <a:pPr lvl="1"/>
            <a:r>
              <a:rPr lang="zh-CN" altLang="en-US" dirty="0"/>
              <a:t>劣势：</a:t>
            </a:r>
            <a:r>
              <a:rPr lang="zh-CN" altLang="zh-CN" dirty="0"/>
              <a:t>查询时需要访问所有位向量才能完成 </a:t>
            </a:r>
            <a:endParaRPr lang="en-US" altLang="zh-CN" dirty="0"/>
          </a:p>
          <a:p>
            <a:pPr lvl="2"/>
            <a:r>
              <a:rPr lang="zh-CN" altLang="en-US" dirty="0"/>
              <a:t>例 ：</a:t>
            </a:r>
            <a:r>
              <a:rPr lang="zh-CN" altLang="zh-CN" dirty="0"/>
              <a:t>在学生表中查找信息管理与信息系统专业和信息安全专业的所有学生，需要扫描所有位向量，从中查找编码为</a:t>
            </a:r>
            <a:r>
              <a:rPr lang="en-US" altLang="zh-CN" dirty="0"/>
              <a:t>10</a:t>
            </a:r>
            <a:r>
              <a:rPr lang="zh-CN" altLang="zh-CN" dirty="0"/>
              <a:t>或</a:t>
            </a:r>
            <a:r>
              <a:rPr lang="en-US" altLang="zh-CN" dirty="0"/>
              <a:t>00</a:t>
            </a:r>
            <a:r>
              <a:rPr lang="zh-CN" altLang="zh-CN" dirty="0"/>
              <a:t>的元组 </a:t>
            </a:r>
            <a:endParaRPr lang="en-US" altLang="zh-CN" dirty="0"/>
          </a:p>
        </p:txBody>
      </p:sp>
      <p:sp>
        <p:nvSpPr>
          <p:cNvPr id="326659"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9.2.5 </a:t>
            </a:r>
            <a:r>
              <a:rPr lang="zh-CN" altLang="en-US" dirty="0">
                <a:solidFill>
                  <a:schemeClr val="accent6"/>
                </a:solidFill>
                <a:latin typeface="+mj-lt"/>
              </a:rPr>
              <a:t>位图索引</a:t>
            </a:r>
            <a:endParaRPr lang="zh-CN" altLang="en-US" dirty="0">
              <a:solidFill>
                <a:schemeClr val="accent6"/>
              </a:solidFill>
              <a:latin typeface="+mj-lt"/>
            </a:endParaRPr>
          </a:p>
        </p:txBody>
      </p:sp>
      <p:sp>
        <p:nvSpPr>
          <p:cNvPr id="326660" name="文本框 8"/>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fld>
            <a:endParaRPr lang="zh-CN" altLang="en-US" sz="1200" b="0" dirty="0">
              <a:solidFill>
                <a:schemeClr val="bg1"/>
              </a:solidFill>
            </a:endParaRPr>
          </a:p>
        </p:txBody>
      </p:sp>
      <p:sp>
        <p:nvSpPr>
          <p:cNvPr id="326661" name="文本框 10"/>
          <p:cNvSpPr txBox="1"/>
          <p:nvPr/>
        </p:nvSpPr>
        <p:spPr>
          <a:xfrm>
            <a:off x="0" y="0"/>
            <a:ext cx="0" cy="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fld>
            <a:endParaRPr lang="zh-CN" altLang="en-US" sz="1200" b="0" dirty="0">
              <a:solidFill>
                <a:schemeClr val="bg1"/>
              </a:solidFill>
            </a:endParaRPr>
          </a:p>
        </p:txBody>
      </p:sp>
      <p:sp>
        <p:nvSpPr>
          <p:cNvPr id="326662" name="文本框 12"/>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灯片编号占位符 5"/>
          <p:cNvSpPr txBox="1">
            <a:spLocks noGrp="1"/>
          </p:cNvSpPr>
          <p:nvPr>
            <p:ph type="sldNum" sz="quarter"/>
          </p:nvPr>
        </p:nvSpPr>
        <p:spPr>
          <a:xfrm>
            <a:off x="0" y="0"/>
            <a:ext cx="457200" cy="339502"/>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328707"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关系数据库存储管理</a:t>
            </a:r>
            <a:endParaRPr lang="zh-CN" altLang="en-US" dirty="0">
              <a:solidFill>
                <a:schemeClr val="accent6"/>
              </a:solidFill>
            </a:endParaRPr>
          </a:p>
        </p:txBody>
      </p:sp>
      <p:sp>
        <p:nvSpPr>
          <p:cNvPr id="328708"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solidFill>
                  <a:srgbClr val="000000"/>
                </a:solidFill>
              </a:rPr>
              <a:t>9.</a:t>
            </a:r>
            <a:r>
              <a:rPr lang="zh-CN" altLang="en-US" dirty="0">
                <a:solidFill>
                  <a:srgbClr val="000000"/>
                </a:solidFill>
              </a:rPr>
              <a:t>1  </a:t>
            </a:r>
            <a:r>
              <a:rPr lang="zh-CN" altLang="en-US" dirty="0">
                <a:solidFill>
                  <a:srgbClr val="000000"/>
                </a:solidFill>
                <a:latin typeface="Times New Roman" panose="02020603050405020304" pitchFamily="18" charset="0"/>
              </a:rPr>
              <a:t>数据组织</a:t>
            </a:r>
            <a:endParaRPr lang="zh-CN" altLang="en-US" dirty="0">
              <a:solidFill>
                <a:srgbClr val="000000"/>
              </a:solidFill>
            </a:endParaRPr>
          </a:p>
          <a:p>
            <a:pPr eaLnBrk="1" hangingPunct="1">
              <a:lnSpc>
                <a:spcPct val="120000"/>
              </a:lnSpc>
            </a:pPr>
            <a:r>
              <a:rPr lang="en-US" altLang="zh-CN" dirty="0">
                <a:solidFill>
                  <a:srgbClr val="000000"/>
                </a:solidFill>
              </a:rPr>
              <a:t>9.</a:t>
            </a:r>
            <a:r>
              <a:rPr lang="zh-CN" altLang="en-US" dirty="0">
                <a:solidFill>
                  <a:srgbClr val="000000"/>
                </a:solidFill>
              </a:rPr>
              <a:t>2  </a:t>
            </a:r>
            <a:r>
              <a:rPr lang="zh-CN" altLang="en-US" dirty="0">
                <a:solidFill>
                  <a:srgbClr val="000000"/>
                </a:solidFill>
                <a:latin typeface="Times New Roman" panose="02020603050405020304" pitchFamily="18" charset="0"/>
              </a:rPr>
              <a:t>索引结构</a:t>
            </a:r>
            <a:endParaRPr lang="en-US" altLang="zh-CN" dirty="0">
              <a:solidFill>
                <a:srgbClr val="000000"/>
              </a:solidFill>
              <a:latin typeface="Times New Roman" panose="02020603050405020304" pitchFamily="18" charset="0"/>
            </a:endParaRPr>
          </a:p>
          <a:p>
            <a:pPr eaLnBrk="1" hangingPunct="1">
              <a:lnSpc>
                <a:spcPct val="120000"/>
              </a:lnSpc>
            </a:pPr>
            <a:r>
              <a:rPr lang="zh-CN" altLang="en-US" dirty="0">
                <a:solidFill>
                  <a:srgbClr val="FF0000"/>
                </a:solidFill>
                <a:latin typeface="Times New Roman" panose="02020603050405020304" pitchFamily="18" charset="0"/>
              </a:rPr>
              <a:t>本章小结</a:t>
            </a:r>
            <a:endParaRPr lang="zh-CN" altLang="en-US" dirty="0">
              <a:solidFill>
                <a:srgbClr val="FF0000"/>
              </a:solidFill>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灯片编号占位符 5"/>
          <p:cNvSpPr txBox="1">
            <a:spLocks noGrp="1"/>
          </p:cNvSpPr>
          <p:nvPr>
            <p:ph type="sldNum" sz="quarter"/>
          </p:nvPr>
        </p:nvSpPr>
        <p:spPr>
          <a:xfrm>
            <a:off x="0" y="0"/>
            <a:ext cx="45720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330755"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latin typeface="+mj-lt"/>
              </a:rPr>
              <a:t>本章</a:t>
            </a:r>
            <a:r>
              <a:rPr lang="zh-CN" altLang="en-US" dirty="0">
                <a:solidFill>
                  <a:schemeClr val="accent6"/>
                </a:solidFill>
                <a:latin typeface="Times New Roman" panose="02020603050405020304" pitchFamily="18" charset="0"/>
              </a:rPr>
              <a:t>小结</a:t>
            </a:r>
            <a:endParaRPr lang="zh-CN" altLang="en-US" dirty="0">
              <a:solidFill>
                <a:schemeClr val="accent6"/>
              </a:solidFill>
              <a:latin typeface="Times New Roman" panose="02020603050405020304" pitchFamily="18" charset="0"/>
            </a:endParaRPr>
          </a:p>
        </p:txBody>
      </p:sp>
      <p:sp>
        <p:nvSpPr>
          <p:cNvPr id="330756" name="Rectangle 3"/>
          <p:cNvSpPr>
            <a:spLocks noGrp="1"/>
          </p:cNvSpPr>
          <p:nvPr>
            <p:ph idx="1"/>
          </p:nvPr>
        </p:nvSpPr>
        <p:spPr>
          <a:xfrm>
            <a:off x="539750" y="1131888"/>
            <a:ext cx="8147050" cy="3028950"/>
          </a:xfrm>
        </p:spPr>
        <p:txBody>
          <a:bodyPr vert="horz" wrap="square" lIns="91440" tIns="45720" rIns="91440" bIns="45720" anchor="t" anchorCtr="0"/>
          <a:lstStyle/>
          <a:p>
            <a:pPr>
              <a:lnSpc>
                <a:spcPct val="120000"/>
              </a:lnSpc>
            </a:pPr>
            <a:r>
              <a:rPr lang="zh-CN" altLang="zh-CN" dirty="0">
                <a:solidFill>
                  <a:srgbClr val="000000"/>
                </a:solidFill>
              </a:rPr>
              <a:t>本章主要</a:t>
            </a:r>
            <a:r>
              <a:rPr lang="zh-CN" altLang="en-US" dirty="0">
                <a:solidFill>
                  <a:srgbClr val="000000"/>
                </a:solidFill>
              </a:rPr>
              <a:t>内容</a:t>
            </a:r>
            <a:endParaRPr lang="en-US" altLang="zh-CN" sz="2400" dirty="0">
              <a:solidFill>
                <a:srgbClr val="000000"/>
              </a:solidFill>
            </a:endParaRPr>
          </a:p>
          <a:p>
            <a:pPr lvl="1">
              <a:lnSpc>
                <a:spcPct val="120000"/>
              </a:lnSpc>
            </a:pPr>
            <a:r>
              <a:rPr lang="zh-CN" altLang="en-US" dirty="0"/>
              <a:t>关系数据库的数据组织方式</a:t>
            </a:r>
            <a:endParaRPr lang="en-US" altLang="zh-CN" sz="2800" dirty="0"/>
          </a:p>
          <a:p>
            <a:pPr lvl="2">
              <a:lnSpc>
                <a:spcPct val="120000"/>
              </a:lnSpc>
            </a:pPr>
            <a:r>
              <a:rPr lang="zh-CN" altLang="en-US" dirty="0"/>
              <a:t>逻辑组织方式</a:t>
            </a:r>
            <a:endParaRPr lang="en-US" altLang="zh-CN" dirty="0"/>
          </a:p>
          <a:p>
            <a:pPr lvl="2">
              <a:lnSpc>
                <a:spcPct val="120000"/>
              </a:lnSpc>
            </a:pPr>
            <a:r>
              <a:rPr lang="zh-CN" altLang="en-US" dirty="0"/>
              <a:t>物理组织方式：</a:t>
            </a:r>
            <a:r>
              <a:rPr lang="zh-CN" altLang="zh-CN" dirty="0"/>
              <a:t>记录、块和关系表</a:t>
            </a:r>
            <a:endParaRPr lang="en-US" altLang="zh-CN" sz="2400" dirty="0"/>
          </a:p>
          <a:p>
            <a:pPr lvl="1">
              <a:lnSpc>
                <a:spcPct val="120000"/>
              </a:lnSpc>
            </a:pPr>
            <a:r>
              <a:rPr lang="zh-CN" altLang="en-US" dirty="0"/>
              <a:t>索引结构：</a:t>
            </a:r>
            <a:r>
              <a:rPr lang="zh-CN" altLang="zh-CN" dirty="0"/>
              <a:t>顺序表索引、辅助索引、</a:t>
            </a:r>
            <a:r>
              <a:rPr lang="en-US" altLang="zh-CN" dirty="0"/>
              <a:t>B+</a:t>
            </a:r>
            <a:r>
              <a:rPr lang="zh-CN" altLang="zh-CN" dirty="0"/>
              <a:t>树索引、</a:t>
            </a:r>
            <a:r>
              <a:rPr lang="zh-CN" altLang="en-US" dirty="0"/>
              <a:t>哈希</a:t>
            </a:r>
            <a:r>
              <a:rPr lang="zh-CN" altLang="zh-CN" dirty="0"/>
              <a:t>索引和</a:t>
            </a:r>
            <a:r>
              <a:rPr lang="zh-CN" altLang="en-US" dirty="0"/>
              <a:t>位图</a:t>
            </a:r>
            <a:r>
              <a:rPr lang="zh-CN" altLang="zh-CN" dirty="0"/>
              <a:t>索引</a:t>
            </a:r>
            <a:endParaRPr lang="en-US" altLang="zh-CN" dirty="0"/>
          </a:p>
          <a:p>
            <a:pPr>
              <a:buNone/>
            </a:pPr>
            <a:endParaRPr lang="en-US" altLang="zh-CN"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txBox="1">
            <a:spLocks noGrp="1"/>
          </p:cNvSpPr>
          <p:nvPr>
            <p:ph type="sldNum" sz="quarter"/>
          </p:nvPr>
        </p:nvSpPr>
        <p:spPr>
          <a:xfrm>
            <a:off x="0" y="0"/>
            <a:ext cx="61156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26627"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9.1.2</a:t>
            </a:r>
            <a:r>
              <a:rPr lang="zh-CN" altLang="en-US" dirty="0">
                <a:solidFill>
                  <a:schemeClr val="accent6"/>
                </a:solidFill>
              </a:rPr>
              <a:t>  </a:t>
            </a:r>
            <a:r>
              <a:rPr lang="zh-CN" altLang="en-US" dirty="0">
                <a:solidFill>
                  <a:schemeClr val="accent6"/>
                </a:solidFill>
                <a:latin typeface="Times New Roman" panose="02020603050405020304" pitchFamily="18" charset="0"/>
              </a:rPr>
              <a:t>记录表示</a:t>
            </a:r>
            <a:endParaRPr lang="zh-CN" altLang="en-US" dirty="0">
              <a:solidFill>
                <a:schemeClr val="accent6"/>
              </a:solidFill>
              <a:latin typeface="Times New Roman" panose="02020603050405020304" pitchFamily="18" charset="0"/>
            </a:endParaRPr>
          </a:p>
        </p:txBody>
      </p:sp>
      <p:sp>
        <p:nvSpPr>
          <p:cNvPr id="26628"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元组存储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形式一：定长记录存储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形式二：变长记录存储</a:t>
            </a:r>
            <a:endParaRPr lang="en-US" altLang="zh-CN" dirty="0">
              <a:latin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r>
              <a:rPr lang="en-US" altLang="zh-CN" sz="1200" dirty="0">
                <a:solidFill>
                  <a:schemeClr val="bg1"/>
                </a:solidFill>
              </a:rPr>
              <a:t>2</a:t>
            </a:r>
            <a:endParaRPr lang="en-US" altLang="zh-CN" sz="1200" dirty="0">
              <a:solidFill>
                <a:schemeClr val="bg1"/>
              </a:solidFill>
            </a:endParaRPr>
          </a:p>
        </p:txBody>
      </p:sp>
      <p:sp>
        <p:nvSpPr>
          <p:cNvPr id="4099" name="Rectangle 2"/>
          <p:cNvSpPr>
            <a:spLocks noGrp="1"/>
          </p:cNvSpPr>
          <p:nvPr>
            <p:ph type="title"/>
          </p:nvPr>
        </p:nvSpPr>
        <p:spPr>
          <a:xfrm>
            <a:off x="457200" y="-92546"/>
            <a:ext cx="8229600" cy="854075"/>
          </a:xfrm>
        </p:spPr>
        <p:txBody>
          <a:bodyPr vert="horz" wrap="square" lIns="91440" tIns="45720" rIns="91440" bIns="45720" anchor="ctr" anchorCtr="0"/>
          <a:lstStyle/>
          <a:p>
            <a:pPr eaLnBrk="1" hangingPunct="1"/>
            <a:r>
              <a:rPr lang="zh-CN" altLang="en-US" dirty="0">
                <a:solidFill>
                  <a:schemeClr val="accent6"/>
                </a:solidFill>
                <a:latin typeface="Times New Roman" panose="02020603050405020304" pitchFamily="18" charset="0"/>
              </a:rPr>
              <a:t>第九章</a:t>
            </a:r>
            <a:r>
              <a:rPr lang="zh-CN" altLang="en-US" dirty="0">
                <a:solidFill>
                  <a:schemeClr val="accent6"/>
                </a:solidFill>
              </a:rPr>
              <a:t> 关系数据库存储管理</a:t>
            </a:r>
            <a:endParaRPr lang="zh-CN" altLang="en-US" dirty="0">
              <a:solidFill>
                <a:schemeClr val="accent6"/>
              </a:solidFill>
            </a:endParaRPr>
          </a:p>
        </p:txBody>
      </p:sp>
      <p:sp>
        <p:nvSpPr>
          <p:cNvPr id="4100"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t>9.</a:t>
            </a:r>
            <a:r>
              <a:rPr lang="zh-CN" altLang="en-US" dirty="0"/>
              <a:t>1  </a:t>
            </a:r>
            <a:r>
              <a:rPr lang="zh-CN" altLang="en-US" dirty="0">
                <a:latin typeface="Times New Roman" panose="02020603050405020304" pitchFamily="18" charset="0"/>
              </a:rPr>
              <a:t>数据组织</a:t>
            </a:r>
            <a:endParaRPr lang="zh-CN" altLang="en-US" dirty="0"/>
          </a:p>
          <a:p>
            <a:pPr eaLnBrk="1" hangingPunct="1">
              <a:lnSpc>
                <a:spcPct val="120000"/>
              </a:lnSpc>
            </a:pPr>
            <a:r>
              <a:rPr lang="en-US" altLang="zh-CN" dirty="0"/>
              <a:t>9.</a:t>
            </a:r>
            <a:r>
              <a:rPr lang="zh-CN" altLang="en-US" dirty="0"/>
              <a:t>2  </a:t>
            </a:r>
            <a:r>
              <a:rPr lang="zh-CN" altLang="en-US" dirty="0">
                <a:latin typeface="Times New Roman" panose="02020603050405020304" pitchFamily="18" charset="0"/>
              </a:rPr>
              <a:t>索引结构</a:t>
            </a:r>
            <a:endParaRPr lang="en-US" altLang="zh-CN" dirty="0">
              <a:latin typeface="Times New Roman" panose="02020603050405020304" pitchFamily="18" charset="0"/>
            </a:endParaRPr>
          </a:p>
          <a:p>
            <a:pPr eaLnBrk="1" hangingPunct="1">
              <a:lnSpc>
                <a:spcPct val="120000"/>
              </a:lnSpc>
            </a:pPr>
            <a:r>
              <a:rPr lang="zh-CN" altLang="en-US" dirty="0"/>
              <a:t>本章</a:t>
            </a:r>
            <a:r>
              <a:rPr lang="zh-CN" altLang="en-US" dirty="0">
                <a:latin typeface="Times New Roman" panose="02020603050405020304" pitchFamily="18" charset="0"/>
              </a:rPr>
              <a:t>小结</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txBox="1">
            <a:spLocks noGrp="1"/>
          </p:cNvSpPr>
          <p:nvPr>
            <p:ph type="sldNum" sz="quarter"/>
          </p:nvPr>
        </p:nvSpPr>
        <p:spPr>
          <a:xfrm>
            <a:off x="0" y="0"/>
            <a:ext cx="683568"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28675"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定长记录</a:t>
            </a:r>
            <a:endParaRPr lang="zh-CN" altLang="en-US" dirty="0">
              <a:solidFill>
                <a:schemeClr val="accent6"/>
              </a:solidFill>
              <a:latin typeface="Times New Roman" panose="02020603050405020304" pitchFamily="18" charset="0"/>
            </a:endParaRPr>
          </a:p>
        </p:txBody>
      </p:sp>
      <p:sp>
        <p:nvSpPr>
          <p:cNvPr id="28676"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元组存储</a:t>
            </a:r>
            <a:endParaRPr lang="en-US" altLang="zh-CN" dirty="0">
              <a:latin typeface="Times New Roman" panose="02020603050405020304" pitchFamily="18" charset="0"/>
            </a:endParaRPr>
          </a:p>
          <a:p>
            <a:pPr lvl="1" algn="just" eaLnBrk="1" hangingPunct="1"/>
            <a:r>
              <a:rPr lang="zh-CN" altLang="en-US" dirty="0">
                <a:solidFill>
                  <a:srgbClr val="FF0000"/>
                </a:solidFill>
                <a:latin typeface="Times New Roman" panose="02020603050405020304" pitchFamily="18" charset="0"/>
              </a:rPr>
              <a:t>形式一：定长记录存储</a:t>
            </a:r>
            <a:endParaRPr lang="en-US" altLang="zh-CN" dirty="0">
              <a:solidFill>
                <a:srgbClr val="FF0000"/>
              </a:solidFill>
              <a:latin typeface="Times New Roman" panose="02020603050405020304" pitchFamily="18" charset="0"/>
            </a:endParaRPr>
          </a:p>
          <a:p>
            <a:pPr lvl="1" algn="just" eaLnBrk="1" hangingPunct="1"/>
            <a:r>
              <a:rPr lang="zh-CN" altLang="en-US" dirty="0">
                <a:latin typeface="Times New Roman" panose="02020603050405020304" pitchFamily="18" charset="0"/>
              </a:rPr>
              <a:t>形式二：变长记录存储</a:t>
            </a:r>
            <a:endParaRPr lang="en-US" altLang="zh-CN" dirty="0">
              <a:latin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txBox="1">
            <a:spLocks noGrp="1"/>
          </p:cNvSpPr>
          <p:nvPr>
            <p:ph type="sldNum" sz="quarter"/>
          </p:nvPr>
        </p:nvSpPr>
        <p:spPr>
          <a:xfrm>
            <a:off x="82352" y="144016"/>
            <a:ext cx="457200" cy="339502"/>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30723"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latin typeface="Times New Roman" panose="02020603050405020304" pitchFamily="18" charset="0"/>
              </a:rPr>
              <a:t>定长记录存储</a:t>
            </a:r>
            <a:endParaRPr lang="zh-CN" altLang="en-US" dirty="0">
              <a:solidFill>
                <a:schemeClr val="accent6"/>
              </a:solidFill>
              <a:latin typeface="Times New Roman" panose="02020603050405020304" pitchFamily="18" charset="0"/>
            </a:endParaRPr>
          </a:p>
        </p:txBody>
      </p:sp>
      <p:sp>
        <p:nvSpPr>
          <p:cNvPr id="30724" name="Rectangle 3"/>
          <p:cNvSpPr>
            <a:spLocks noGrp="1" noChangeAspect="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定长记录存储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关系表中的每条元组占据相同大小的空间</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变长字段以定长形式存储，预留最大长度空间</a:t>
            </a:r>
            <a:endParaRPr lang="en-US" altLang="zh-CN" dirty="0">
              <a:latin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txBox="1">
            <a:spLocks noGrp="1"/>
          </p:cNvSpPr>
          <p:nvPr>
            <p:ph type="sldNum" sz="quarter"/>
          </p:nvPr>
        </p:nvSpPr>
        <p:spPr>
          <a:xfrm>
            <a:off x="0" y="0"/>
            <a:ext cx="611560" cy="339502"/>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32771"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定长记录存储</a:t>
            </a:r>
            <a:endParaRPr lang="zh-CN" altLang="en-US" dirty="0">
              <a:solidFill>
                <a:schemeClr val="accent6"/>
              </a:solidFill>
              <a:latin typeface="Times New Roman" panose="02020603050405020304" pitchFamily="18" charset="0"/>
            </a:endParaRPr>
          </a:p>
        </p:txBody>
      </p:sp>
      <p:sp>
        <p:nvSpPr>
          <p:cNvPr id="32772" name="Rectangle 3"/>
          <p:cNvSpPr>
            <a:spLocks noGrp="1" noChangeAspect="1"/>
          </p:cNvSpPr>
          <p:nvPr>
            <p:ph idx="1"/>
          </p:nvPr>
        </p:nvSpPr>
        <p:spPr>
          <a:xfrm>
            <a:off x="457200" y="729704"/>
            <a:ext cx="8229600" cy="3916909"/>
          </a:xfrm>
        </p:spPr>
        <p:txBody>
          <a:bodyPr vert="horz" wrap="square" lIns="91440" tIns="45720" rIns="91440" bIns="45720" anchor="t" anchorCtr="0"/>
          <a:lstStyle/>
          <a:p>
            <a:pPr algn="just" eaLnBrk="1" hangingPunct="1"/>
            <a:r>
              <a:rPr lang="zh-CN" altLang="en-US" dirty="0">
                <a:latin typeface="Times New Roman" panose="02020603050405020304" pitchFamily="18" charset="0"/>
              </a:rPr>
              <a:t>定长记录存储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a:p>
            <a:pPr lvl="2" algn="just" eaLnBrk="1" hangingPunct="1">
              <a:buNone/>
            </a:pPr>
            <a:r>
              <a:rPr lang="en-US" altLang="zh-CN" dirty="0">
                <a:cs typeface="Arial" panose="020B0604020202020204" pitchFamily="34" charset="0"/>
              </a:rPr>
              <a:t>CREATE  TABLE  Student (</a:t>
            </a:r>
            <a:endParaRPr lang="en-US" altLang="zh-CN" dirty="0">
              <a:cs typeface="Arial" panose="020B0604020202020204" pitchFamily="34" charset="0"/>
            </a:endParaRPr>
          </a:p>
          <a:p>
            <a:pPr lvl="2" algn="just" eaLnBrk="1" hangingPunct="1">
              <a:buNone/>
            </a:pPr>
            <a:r>
              <a:rPr lang="en-US" altLang="zh-CN" dirty="0">
                <a:cs typeface="Arial" panose="020B0604020202020204" pitchFamily="34" charset="0"/>
              </a:rPr>
              <a:t>  	Sno  CHAR(8) PRIMARY KEY,</a:t>
            </a:r>
            <a:endParaRPr lang="en-US" altLang="zh-CN" dirty="0">
              <a:cs typeface="Arial" panose="020B0604020202020204" pitchFamily="34" charset="0"/>
            </a:endParaRPr>
          </a:p>
          <a:p>
            <a:pPr lvl="2" algn="just" eaLnBrk="1" hangingPunct="1">
              <a:buNone/>
            </a:pPr>
            <a:r>
              <a:rPr lang="en-US" altLang="zh-CN" dirty="0">
                <a:cs typeface="Arial" panose="020B0604020202020204" pitchFamily="34" charset="0"/>
              </a:rPr>
              <a:t>  	Sname CHAR(20) UNIQUE,	</a:t>
            </a:r>
            <a:endParaRPr lang="en-US" altLang="zh-CN" dirty="0">
              <a:cs typeface="Arial" panose="020B0604020202020204" pitchFamily="34" charset="0"/>
            </a:endParaRPr>
          </a:p>
          <a:p>
            <a:pPr lvl="2" algn="just" eaLnBrk="1" hangingPunct="1">
              <a:buNone/>
            </a:pPr>
            <a:r>
              <a:rPr lang="en-US" altLang="zh-CN" dirty="0">
                <a:cs typeface="Arial" panose="020B0604020202020204" pitchFamily="34" charset="0"/>
              </a:rPr>
              <a:t>  	Ssex  CHAR(6),</a:t>
            </a:r>
            <a:endParaRPr lang="en-US" altLang="zh-CN" dirty="0">
              <a:cs typeface="Arial" panose="020B0604020202020204" pitchFamily="34" charset="0"/>
            </a:endParaRPr>
          </a:p>
          <a:p>
            <a:pPr lvl="2" algn="just" eaLnBrk="1" hangingPunct="1">
              <a:buNone/>
            </a:pPr>
            <a:r>
              <a:rPr lang="en-US" altLang="zh-CN" dirty="0">
                <a:cs typeface="Arial" panose="020B0604020202020204" pitchFamily="34" charset="0"/>
              </a:rPr>
              <a:t>  	Sbirthdate  Date, </a:t>
            </a:r>
            <a:endParaRPr lang="en-US" altLang="zh-CN" dirty="0">
              <a:cs typeface="Arial" panose="020B0604020202020204" pitchFamily="34" charset="0"/>
            </a:endParaRPr>
          </a:p>
          <a:p>
            <a:pPr lvl="2" algn="just" eaLnBrk="1" hangingPunct="1">
              <a:buNone/>
            </a:pPr>
            <a:r>
              <a:rPr lang="en-US" altLang="zh-CN" dirty="0">
                <a:cs typeface="Arial" panose="020B0604020202020204" pitchFamily="34" charset="0"/>
              </a:rPr>
              <a:t>  	Smajor  VARCHAR(40)</a:t>
            </a:r>
            <a:endParaRPr lang="en-US" altLang="zh-CN" dirty="0">
              <a:cs typeface="Arial" panose="020B0604020202020204" pitchFamily="34" charset="0"/>
            </a:endParaRPr>
          </a:p>
          <a:p>
            <a:pPr lvl="2" algn="just" eaLnBrk="1" hangingPunct="1">
              <a:buNone/>
            </a:pPr>
            <a:r>
              <a:rPr lang="en-US" altLang="zh-CN" dirty="0">
                <a:cs typeface="Arial" panose="020B0604020202020204" pitchFamily="34" charset="0"/>
              </a:rPr>
              <a:t> )</a:t>
            </a:r>
            <a:r>
              <a:rPr lang="zh-CN" altLang="en-US" dirty="0">
                <a:cs typeface="Arial" panose="020B0604020202020204" pitchFamily="34" charset="0"/>
              </a:rPr>
              <a:t>；</a:t>
            </a:r>
            <a:endParaRPr lang="en-US" altLang="zh-CN" dirty="0">
              <a:ea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txBox="1">
            <a:spLocks noGrp="1"/>
          </p:cNvSpPr>
          <p:nvPr>
            <p:ph type="sldNum" sz="quarter"/>
          </p:nvPr>
        </p:nvSpPr>
        <p:spPr>
          <a:xfrm>
            <a:off x="0" y="0"/>
            <a:ext cx="683568" cy="555526"/>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34819"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定长记录存储</a:t>
            </a:r>
            <a:endParaRPr lang="zh-CN" altLang="en-US" dirty="0">
              <a:solidFill>
                <a:schemeClr val="accent6"/>
              </a:solidFill>
              <a:latin typeface="Times New Roman" panose="02020603050405020304" pitchFamily="18" charset="0"/>
            </a:endParaRPr>
          </a:p>
        </p:txBody>
      </p:sp>
      <p:sp>
        <p:nvSpPr>
          <p:cNvPr id="34820" name="Rectangle 3"/>
          <p:cNvSpPr>
            <a:spLocks noGrp="1" noChangeAspect="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定长记录存储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p:txBody>
      </p:sp>
      <p:pic>
        <p:nvPicPr>
          <p:cNvPr id="34821" name="图片 4"/>
          <p:cNvPicPr>
            <a:picLocks noChangeAspect="1"/>
          </p:cNvPicPr>
          <p:nvPr/>
        </p:nvPicPr>
        <p:blipFill>
          <a:blip r:embed="rId1"/>
          <a:stretch>
            <a:fillRect/>
          </a:stretch>
        </p:blipFill>
        <p:spPr>
          <a:xfrm>
            <a:off x="971550" y="2260842"/>
            <a:ext cx="7200900" cy="809625"/>
          </a:xfrm>
          <a:prstGeom prst="rect">
            <a:avLst/>
          </a:prstGeom>
          <a:noFill/>
          <a:ln w="9525">
            <a:noFill/>
          </a:ln>
        </p:spPr>
      </p:pic>
      <p:cxnSp>
        <p:nvCxnSpPr>
          <p:cNvPr id="34822" name="直线箭头连接符 2"/>
          <p:cNvCxnSpPr/>
          <p:nvPr/>
        </p:nvCxnSpPr>
        <p:spPr>
          <a:xfrm>
            <a:off x="5435600" y="3219450"/>
            <a:ext cx="0" cy="576263"/>
          </a:xfrm>
          <a:prstGeom prst="straightConnector1">
            <a:avLst/>
          </a:prstGeom>
          <a:ln w="9525" cap="flat" cmpd="sng">
            <a:solidFill>
              <a:schemeClr val="tx1"/>
            </a:solidFill>
            <a:prstDash val="solid"/>
            <a:headEnd type="none" w="med" len="med"/>
            <a:tailEnd type="triangle" w="med" len="med"/>
          </a:ln>
        </p:spPr>
      </p:cxnSp>
      <p:sp>
        <p:nvSpPr>
          <p:cNvPr id="34823" name="文本框 3"/>
          <p:cNvSpPr txBox="1"/>
          <p:nvPr/>
        </p:nvSpPr>
        <p:spPr>
          <a:xfrm>
            <a:off x="4211638" y="3795713"/>
            <a:ext cx="2447925" cy="646112"/>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VARHCHAR</a:t>
            </a:r>
            <a:r>
              <a:rPr lang="zh-CN" altLang="en-US" sz="1800" dirty="0"/>
              <a:t>类型属性分配最大长度空间</a:t>
            </a:r>
            <a:endParaRPr lang="zh-CN" alt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36867"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定长记录存储</a:t>
            </a:r>
            <a:endParaRPr lang="zh-CN" altLang="en-US" dirty="0">
              <a:solidFill>
                <a:schemeClr val="accent6"/>
              </a:solidFill>
              <a:latin typeface="Times New Roman" panose="02020603050405020304" pitchFamily="18" charset="0"/>
            </a:endParaRPr>
          </a:p>
        </p:txBody>
      </p:sp>
      <p:sp>
        <p:nvSpPr>
          <p:cNvPr id="36868" name="Rectangle 3"/>
          <p:cNvSpPr>
            <a:spLocks noGrp="1" noChangeAspect="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有些系统要求数据在内存中的存取地址</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在外存中保证各字段的起始地址是</a:t>
            </a:r>
            <a:r>
              <a:rPr lang="en-US" altLang="zh-CN" dirty="0">
                <a:latin typeface="Times New Roman" panose="02020603050405020304" pitchFamily="18" charset="0"/>
              </a:rPr>
              <a:t>4</a:t>
            </a:r>
            <a:r>
              <a:rPr lang="zh-CN" altLang="en-US" dirty="0">
                <a:latin typeface="Times New Roman" panose="02020603050405020304" pitchFamily="18" charset="0"/>
              </a:rPr>
              <a:t>或</a:t>
            </a:r>
            <a:r>
              <a:rPr lang="en-US" altLang="zh-CN" dirty="0">
                <a:latin typeface="Times New Roman" panose="02020603050405020304" pitchFamily="18" charset="0"/>
              </a:rPr>
              <a:t>8</a:t>
            </a:r>
            <a:r>
              <a:rPr lang="zh-CN" altLang="en-US" dirty="0">
                <a:latin typeface="Times New Roman" panose="02020603050405020304" pitchFamily="18" charset="0"/>
              </a:rPr>
              <a:t>的倍数</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p:txBody>
      </p:sp>
      <p:cxnSp>
        <p:nvCxnSpPr>
          <p:cNvPr id="36870" name="直线箭头连接符 2"/>
          <p:cNvCxnSpPr/>
          <p:nvPr/>
        </p:nvCxnSpPr>
        <p:spPr>
          <a:xfrm>
            <a:off x="2411413" y="3230563"/>
            <a:ext cx="0" cy="574675"/>
          </a:xfrm>
          <a:prstGeom prst="straightConnector1">
            <a:avLst/>
          </a:prstGeom>
          <a:ln w="9525" cap="flat" cmpd="sng">
            <a:solidFill>
              <a:schemeClr val="tx1"/>
            </a:solidFill>
            <a:prstDash val="solid"/>
            <a:headEnd type="none" w="med" len="med"/>
            <a:tailEnd type="triangle" w="med" len="med"/>
          </a:ln>
        </p:spPr>
      </p:cxnSp>
      <p:sp>
        <p:nvSpPr>
          <p:cNvPr id="36871" name="文本框 3"/>
          <p:cNvSpPr txBox="1"/>
          <p:nvPr/>
        </p:nvSpPr>
        <p:spPr>
          <a:xfrm>
            <a:off x="1476375" y="3803650"/>
            <a:ext cx="4319588" cy="9239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a:spcBef>
                <a:spcPct val="0"/>
              </a:spcBef>
              <a:buSzTx/>
              <a:buFontTx/>
              <a:buAutoNum type="arabicPeriod"/>
            </a:pPr>
            <a:r>
              <a:rPr lang="zh-CN" altLang="en-US" sz="1800" dirty="0"/>
              <a:t>每个字段都是从</a:t>
            </a:r>
            <a:r>
              <a:rPr lang="en-US" altLang="zh-CN" sz="1800" dirty="0"/>
              <a:t>8</a:t>
            </a:r>
            <a:r>
              <a:rPr lang="zh-CN" altLang="en-US" sz="1800" dirty="0"/>
              <a:t>的倍数的地址起始</a:t>
            </a:r>
            <a:endParaRPr lang="en-US" altLang="zh-CN" sz="1800" dirty="0"/>
          </a:p>
          <a:p>
            <a:pPr marL="342900" lvl="0" indent="-342900">
              <a:spcBef>
                <a:spcPct val="0"/>
              </a:spcBef>
              <a:buSzTx/>
              <a:buFontTx/>
              <a:buAutoNum type="arabicPeriod"/>
            </a:pPr>
            <a:r>
              <a:rPr lang="en-US" altLang="zh-CN" sz="1800" dirty="0"/>
              <a:t>Sname</a:t>
            </a:r>
            <a:r>
              <a:rPr lang="zh-CN" altLang="en-US" sz="1800" dirty="0"/>
              <a:t>是</a:t>
            </a:r>
            <a:r>
              <a:rPr lang="en-US" altLang="zh-CN" sz="1800" dirty="0"/>
              <a:t>20</a:t>
            </a:r>
            <a:r>
              <a:rPr lang="zh-CN" altLang="en-US" sz="1800" dirty="0"/>
              <a:t>字节，但分配了</a:t>
            </a:r>
            <a:r>
              <a:rPr lang="en-US" altLang="zh-CN" sz="1800" dirty="0"/>
              <a:t>24</a:t>
            </a:r>
            <a:r>
              <a:rPr lang="zh-CN" altLang="en-US" sz="1800" dirty="0"/>
              <a:t>字节</a:t>
            </a:r>
            <a:endParaRPr lang="en-US" altLang="zh-CN" sz="1800" dirty="0"/>
          </a:p>
          <a:p>
            <a:pPr marL="342900" lvl="0" indent="-342900">
              <a:spcBef>
                <a:spcPct val="0"/>
              </a:spcBef>
              <a:buSzTx/>
              <a:buFontTx/>
              <a:buAutoNum type="arabicPeriod"/>
            </a:pPr>
            <a:r>
              <a:rPr lang="en-US" altLang="zh-CN" sz="1800" dirty="0"/>
              <a:t>Ssex</a:t>
            </a:r>
            <a:r>
              <a:rPr lang="zh-CN" altLang="en-US" sz="1800" dirty="0"/>
              <a:t>定义了</a:t>
            </a:r>
            <a:r>
              <a:rPr lang="en-US" altLang="zh-CN" sz="1800" dirty="0"/>
              <a:t>6</a:t>
            </a:r>
            <a:r>
              <a:rPr lang="zh-CN" altLang="en-US" sz="1800" dirty="0"/>
              <a:t>字节，但分配了</a:t>
            </a:r>
            <a:r>
              <a:rPr lang="en-US" altLang="zh-CN" sz="1800" dirty="0"/>
              <a:t>8</a:t>
            </a:r>
            <a:r>
              <a:rPr lang="zh-CN" altLang="en-US" sz="1800" dirty="0"/>
              <a:t>字节</a:t>
            </a:r>
            <a:endParaRPr lang="zh-CN" altLang="en-US" sz="18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3608" y="2381987"/>
            <a:ext cx="6956811" cy="81204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txBox="1">
            <a:spLocks noGrp="1"/>
          </p:cNvSpPr>
          <p:nvPr>
            <p:ph type="sldNum" sz="quarter"/>
          </p:nvPr>
        </p:nvSpPr>
        <p:spPr>
          <a:xfrm>
            <a:off x="0" y="0"/>
            <a:ext cx="683568"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38915"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定长记录存储</a:t>
            </a:r>
            <a:endParaRPr lang="zh-CN" altLang="en-US" dirty="0">
              <a:solidFill>
                <a:schemeClr val="accent6"/>
              </a:solidFill>
              <a:latin typeface="Times New Roman" panose="02020603050405020304" pitchFamily="18" charset="0"/>
            </a:endParaRPr>
          </a:p>
        </p:txBody>
      </p:sp>
      <p:sp>
        <p:nvSpPr>
          <p:cNvPr id="38916" name="Rectangle 3"/>
          <p:cNvSpPr>
            <a:spLocks noGrp="1" noChangeAspect="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定长存储的优劣</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优势</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快速定位到记录及其属性的物理位置</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增删改比较方便快捷</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劣势</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浪费存储空间</a:t>
            </a:r>
            <a:endParaRPr lang="en-US" altLang="zh-CN" dirty="0">
              <a:latin typeface="Times New Roman" panose="02020603050405020304" pitchFamily="18" charset="0"/>
            </a:endParaRPr>
          </a:p>
          <a:p>
            <a:pPr lvl="2" algn="just" eaLnBrk="1" hangingPunct="1"/>
            <a:endParaRPr lang="en-US" altLang="zh-CN" dirty="0">
              <a:latin typeface="Times New Roman" panose="02020603050405020304" pitchFamily="18" charset="0"/>
            </a:endParaRPr>
          </a:p>
          <a:p>
            <a:pPr lvl="3" algn="just" eaLnBrk="1" hangingPunct="1"/>
            <a:endParaRPr lang="en-US" altLang="zh-CN" dirty="0">
              <a:latin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txBox="1">
            <a:spLocks noGrp="1"/>
          </p:cNvSpPr>
          <p:nvPr>
            <p:ph type="sldNum" sz="quarter"/>
          </p:nvPr>
        </p:nvSpPr>
        <p:spPr>
          <a:xfrm>
            <a:off x="0" y="0"/>
            <a:ext cx="611560" cy="555526"/>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40963"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变长记录存储</a:t>
            </a:r>
            <a:endParaRPr lang="zh-CN" altLang="en-US" dirty="0">
              <a:solidFill>
                <a:schemeClr val="accent6"/>
              </a:solidFill>
              <a:latin typeface="Times New Roman" panose="02020603050405020304" pitchFamily="18" charset="0"/>
            </a:endParaRPr>
          </a:p>
        </p:txBody>
      </p:sp>
      <p:sp>
        <p:nvSpPr>
          <p:cNvPr id="40964"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元组存储</a:t>
            </a:r>
            <a:endParaRPr lang="en-US" altLang="zh-CN" dirty="0">
              <a:latin typeface="Times New Roman" panose="02020603050405020304" pitchFamily="18" charset="0"/>
            </a:endParaRPr>
          </a:p>
          <a:p>
            <a:pPr lvl="1" algn="just" eaLnBrk="1" hangingPunct="1"/>
            <a:r>
              <a:rPr lang="zh-CN" altLang="en-US" dirty="0">
                <a:solidFill>
                  <a:srgbClr val="000000"/>
                </a:solidFill>
                <a:latin typeface="Times New Roman" panose="02020603050405020304" pitchFamily="18" charset="0"/>
              </a:rPr>
              <a:t>形式一：定长记录存储</a:t>
            </a:r>
            <a:endParaRPr lang="en-US" altLang="zh-CN" dirty="0">
              <a:solidFill>
                <a:srgbClr val="000000"/>
              </a:solidFill>
              <a:latin typeface="Times New Roman" panose="02020603050405020304" pitchFamily="18" charset="0"/>
            </a:endParaRPr>
          </a:p>
          <a:p>
            <a:pPr lvl="1" algn="just" eaLnBrk="1" hangingPunct="1"/>
            <a:r>
              <a:rPr lang="zh-CN" altLang="en-US" dirty="0">
                <a:solidFill>
                  <a:srgbClr val="FF0000"/>
                </a:solidFill>
                <a:latin typeface="Times New Roman" panose="02020603050405020304" pitchFamily="18" charset="0"/>
              </a:rPr>
              <a:t>形式二：变长记录存储</a:t>
            </a:r>
            <a:endParaRPr lang="en-US" altLang="zh-CN" dirty="0">
              <a:solidFill>
                <a:srgbClr val="FF0000"/>
              </a:solidFill>
              <a:latin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txBox="1">
            <a:spLocks noGrp="1"/>
          </p:cNvSpPr>
          <p:nvPr>
            <p:ph type="sldNum" sz="quarter"/>
          </p:nvPr>
        </p:nvSpPr>
        <p:spPr>
          <a:xfrm>
            <a:off x="0" y="0"/>
            <a:ext cx="539552"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43011"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变长记录存储</a:t>
            </a:r>
            <a:endParaRPr lang="zh-CN" altLang="en-US" dirty="0">
              <a:solidFill>
                <a:schemeClr val="accent6"/>
              </a:solidFill>
              <a:latin typeface="Times New Roman" panose="02020603050405020304" pitchFamily="18" charset="0"/>
            </a:endParaRPr>
          </a:p>
        </p:txBody>
      </p:sp>
      <p:sp>
        <p:nvSpPr>
          <p:cNvPr id="43012" name="Rectangle 3"/>
          <p:cNvSpPr>
            <a:spLocks noGrp="1" noChangeAspect="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变长记录</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存储要求</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能快速访问一条记录</a:t>
            </a:r>
            <a:endParaRPr lang="en-US" altLang="zh-CN" dirty="0">
              <a:latin typeface="Times New Roman" panose="02020603050405020304" pitchFamily="18" charset="0"/>
            </a:endParaRPr>
          </a:p>
          <a:p>
            <a:pPr lvl="2" algn="just" eaLnBrk="1" hangingPunct="1"/>
            <a:r>
              <a:rPr lang="zh-CN" altLang="en-US" dirty="0">
                <a:latin typeface="Times New Roman" panose="02020603050405020304" pitchFamily="18" charset="0"/>
              </a:rPr>
              <a:t>能快速访问记录中所有属性（定长个变长属性）</a:t>
            </a:r>
            <a:endParaRPr lang="en-US" altLang="zh-CN" dirty="0">
              <a:latin typeface="Times New Roman" panose="02020603050405020304" pitchFamily="18" charset="0"/>
            </a:endParaRPr>
          </a:p>
          <a:p>
            <a:pPr lvl="2"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变长记录存放的三种方式</a:t>
            </a:r>
            <a:endParaRPr lang="en-US" altLang="zh-CN" dirty="0">
              <a:latin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txBox="1">
            <a:spLocks noGrp="1"/>
          </p:cNvSpPr>
          <p:nvPr>
            <p:ph type="sldNum" sz="quarter"/>
          </p:nvPr>
        </p:nvSpPr>
        <p:spPr>
          <a:xfrm>
            <a:off x="0" y="0"/>
            <a:ext cx="539552"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45059"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变长记录存储</a:t>
            </a:r>
            <a:endParaRPr lang="zh-CN" altLang="en-US" dirty="0">
              <a:solidFill>
                <a:schemeClr val="accent6"/>
              </a:solidFill>
              <a:latin typeface="Times New Roman" panose="02020603050405020304" pitchFamily="18" charset="0"/>
            </a:endParaRPr>
          </a:p>
        </p:txBody>
      </p:sp>
      <p:sp>
        <p:nvSpPr>
          <p:cNvPr id="45060" name="Rectangle 3"/>
          <p:cNvSpPr>
            <a:spLocks noGrp="1" noChangeAspect="1"/>
          </p:cNvSpPr>
          <p:nvPr>
            <p:ph idx="1"/>
          </p:nvPr>
        </p:nvSpPr>
        <p:spPr>
          <a:xfrm>
            <a:off x="457200" y="1004888"/>
            <a:ext cx="8229600" cy="3641725"/>
          </a:xfrm>
        </p:spPr>
        <p:txBody>
          <a:bodyPr vert="horz" wrap="square" lIns="91440" tIns="45720" rIns="91440" bIns="45720" anchor="t" anchorCtr="0"/>
          <a:lstStyle/>
          <a:p>
            <a:pPr algn="just" eaLnBrk="1" hangingPunct="1"/>
            <a:r>
              <a:rPr lang="zh-CN" altLang="en-US" dirty="0">
                <a:latin typeface="Times New Roman" panose="02020603050405020304" pitchFamily="18" charset="0"/>
              </a:rPr>
              <a:t>方式一</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在每条记录的头部记录该条记录的长度</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在记录的每个变长字段前记录该字段的长度</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p:txBody>
      </p:sp>
      <p:pic>
        <p:nvPicPr>
          <p:cNvPr id="45061" name="图片 4"/>
          <p:cNvPicPr>
            <a:picLocks noChangeAspect="1"/>
          </p:cNvPicPr>
          <p:nvPr/>
        </p:nvPicPr>
        <p:blipFill>
          <a:blip r:embed="rId1"/>
          <a:stretch>
            <a:fillRect/>
          </a:stretch>
        </p:blipFill>
        <p:spPr>
          <a:xfrm>
            <a:off x="1835150" y="2759075"/>
            <a:ext cx="6480175" cy="1887538"/>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txBox="1">
            <a:spLocks noGrp="1"/>
          </p:cNvSpPr>
          <p:nvPr>
            <p:ph type="sldNum" sz="quarter"/>
          </p:nvPr>
        </p:nvSpPr>
        <p:spPr>
          <a:xfrm>
            <a:off x="0" y="0"/>
            <a:ext cx="539552"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47107"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变长记录存储</a:t>
            </a:r>
            <a:endParaRPr lang="zh-CN" altLang="en-US" dirty="0">
              <a:solidFill>
                <a:schemeClr val="accent6"/>
              </a:solidFill>
              <a:latin typeface="Times New Roman" panose="02020603050405020304" pitchFamily="18" charset="0"/>
            </a:endParaRPr>
          </a:p>
        </p:txBody>
      </p:sp>
      <p:sp>
        <p:nvSpPr>
          <p:cNvPr id="47108" name="Rectangle 3"/>
          <p:cNvSpPr>
            <a:spLocks noGrp="1" noChangeAspect="1"/>
          </p:cNvSpPr>
          <p:nvPr>
            <p:ph idx="1"/>
          </p:nvPr>
        </p:nvSpPr>
        <p:spPr>
          <a:xfrm>
            <a:off x="457200" y="843558"/>
            <a:ext cx="8232775" cy="3804642"/>
          </a:xfrm>
        </p:spPr>
        <p:txBody>
          <a:bodyPr vert="horz" wrap="square" lIns="91440" tIns="45720" rIns="91440" bIns="45720" anchor="t" anchorCtr="0"/>
          <a:lstStyle/>
          <a:p>
            <a:pPr algn="just" eaLnBrk="1" hangingPunct="1"/>
            <a:r>
              <a:rPr lang="zh-CN" altLang="en-US" dirty="0">
                <a:latin typeface="Times New Roman" panose="02020603050405020304" pitchFamily="18" charset="0"/>
              </a:rPr>
              <a:t>方式二</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先存放定长字段，再存放变长字段</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第一个变长字段紧随定长字段，从第二个变长字段开始，在记录首部用指针（偏移量）指向变长字段</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p:txBody>
      </p:sp>
      <p:pic>
        <p:nvPicPr>
          <p:cNvPr id="47109" name="图片 5"/>
          <p:cNvPicPr>
            <a:picLocks noChangeAspect="1"/>
          </p:cNvPicPr>
          <p:nvPr/>
        </p:nvPicPr>
        <p:blipFill>
          <a:blip r:embed="rId1"/>
          <a:stretch>
            <a:fillRect/>
          </a:stretch>
        </p:blipFill>
        <p:spPr>
          <a:xfrm>
            <a:off x="2197100" y="2859782"/>
            <a:ext cx="5399088" cy="1676400"/>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5123" name="Rectangle 2"/>
          <p:cNvSpPr>
            <a:spLocks noGrp="1"/>
          </p:cNvSpPr>
          <p:nvPr>
            <p:ph type="title"/>
          </p:nvPr>
        </p:nvSpPr>
        <p:spPr>
          <a:xfrm>
            <a:off x="457200" y="-30161"/>
            <a:ext cx="8229600" cy="729704"/>
          </a:xfrm>
        </p:spPr>
        <p:txBody>
          <a:bodyPr vert="horz" wrap="square" lIns="91440" tIns="45720" rIns="91440" bIns="45720" anchor="ctr" anchorCtr="0"/>
          <a:lstStyle/>
          <a:p>
            <a:pPr eaLnBrk="1" hangingPunct="1"/>
            <a:r>
              <a:rPr lang="zh-CN" altLang="en-US" dirty="0">
                <a:solidFill>
                  <a:schemeClr val="accent6"/>
                </a:solidFill>
                <a:latin typeface="Times New Roman" panose="02020603050405020304" pitchFamily="18" charset="0"/>
              </a:rPr>
              <a:t>第九章</a:t>
            </a:r>
            <a:r>
              <a:rPr lang="zh-CN" altLang="en-US" dirty="0">
                <a:solidFill>
                  <a:schemeClr val="accent6"/>
                </a:solidFill>
              </a:rPr>
              <a:t> 关系数据库存储管理</a:t>
            </a:r>
            <a:endParaRPr lang="zh-CN" altLang="en-US" dirty="0">
              <a:solidFill>
                <a:schemeClr val="accent6"/>
              </a:solidFill>
            </a:endParaRPr>
          </a:p>
        </p:txBody>
      </p:sp>
      <p:sp>
        <p:nvSpPr>
          <p:cNvPr id="5124"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solidFill>
                  <a:srgbClr val="FF0000"/>
                </a:solidFill>
              </a:rPr>
              <a:t>9.</a:t>
            </a:r>
            <a:r>
              <a:rPr lang="zh-CN" altLang="en-US" dirty="0">
                <a:solidFill>
                  <a:srgbClr val="FF0000"/>
                </a:solidFill>
              </a:rPr>
              <a:t>1  </a:t>
            </a:r>
            <a:r>
              <a:rPr lang="zh-CN" altLang="en-US" dirty="0">
                <a:solidFill>
                  <a:srgbClr val="FF0000"/>
                </a:solidFill>
                <a:latin typeface="Times New Roman" panose="02020603050405020304" pitchFamily="18" charset="0"/>
              </a:rPr>
              <a:t>数据组织</a:t>
            </a:r>
            <a:endParaRPr lang="zh-CN" altLang="en-US" dirty="0">
              <a:solidFill>
                <a:srgbClr val="FF0000"/>
              </a:solidFill>
            </a:endParaRPr>
          </a:p>
          <a:p>
            <a:pPr eaLnBrk="1" hangingPunct="1">
              <a:lnSpc>
                <a:spcPct val="120000"/>
              </a:lnSpc>
            </a:pPr>
            <a:r>
              <a:rPr lang="en-US" altLang="zh-CN" dirty="0"/>
              <a:t>9.</a:t>
            </a:r>
            <a:r>
              <a:rPr lang="zh-CN" altLang="en-US" dirty="0"/>
              <a:t>2  </a:t>
            </a:r>
            <a:r>
              <a:rPr lang="zh-CN" altLang="en-US" dirty="0">
                <a:latin typeface="Times New Roman" panose="02020603050405020304" pitchFamily="18" charset="0"/>
              </a:rPr>
              <a:t>索引结构</a:t>
            </a:r>
            <a:endParaRPr lang="en-US" altLang="zh-CN" dirty="0">
              <a:latin typeface="Times New Roman" panose="02020603050405020304" pitchFamily="18" charset="0"/>
            </a:endParaRPr>
          </a:p>
          <a:p>
            <a:pPr eaLnBrk="1" hangingPunct="1">
              <a:lnSpc>
                <a:spcPct val="120000"/>
              </a:lnSpc>
            </a:pPr>
            <a:r>
              <a:rPr lang="zh-CN" altLang="en-US" dirty="0">
                <a:latin typeface="Times New Roman" panose="02020603050405020304" pitchFamily="18" charset="0"/>
              </a:rPr>
              <a:t>本章小结</a:t>
            </a:r>
            <a:endParaRPr lang="zh-CN" altLang="en-US" dirty="0"/>
          </a:p>
          <a:p>
            <a:pPr eaLnBrk="1" hangingPunct="1">
              <a:lnSpc>
                <a:spcPct val="120000"/>
              </a:lnSpc>
              <a:buNone/>
            </a:pPr>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49155"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latin typeface="Times New Roman" panose="02020603050405020304" pitchFamily="18" charset="0"/>
              </a:rPr>
              <a:t>变长记录存储</a:t>
            </a:r>
            <a:endParaRPr lang="zh-CN" altLang="en-US" dirty="0">
              <a:solidFill>
                <a:schemeClr val="accent6"/>
              </a:solidFill>
              <a:latin typeface="Times New Roman" panose="02020603050405020304" pitchFamily="18" charset="0"/>
            </a:endParaRPr>
          </a:p>
        </p:txBody>
      </p:sp>
      <p:sp>
        <p:nvSpPr>
          <p:cNvPr id="49156" name="Rectangle 3"/>
          <p:cNvSpPr>
            <a:spLocks noGrp="1" noChangeAspect="1"/>
          </p:cNvSpPr>
          <p:nvPr>
            <p:ph idx="1"/>
          </p:nvPr>
        </p:nvSpPr>
        <p:spPr>
          <a:xfrm>
            <a:off x="457200" y="1004888"/>
            <a:ext cx="8232775" cy="3643312"/>
          </a:xfrm>
        </p:spPr>
        <p:txBody>
          <a:bodyPr vert="horz" wrap="square" lIns="91440" tIns="45720" rIns="91440" bIns="45720" anchor="t" anchorCtr="0"/>
          <a:lstStyle/>
          <a:p>
            <a:pPr algn="just" eaLnBrk="1" hangingPunct="1"/>
            <a:r>
              <a:rPr lang="zh-CN" altLang="en-US" dirty="0">
                <a:latin typeface="Times New Roman" panose="02020603050405020304" pitchFamily="18" charset="0"/>
              </a:rPr>
              <a:t>方式三</a:t>
            </a:r>
            <a:endParaRPr lang="en-US" altLang="zh-CN" dirty="0">
              <a:latin typeface="Times New Roman" panose="02020603050405020304" pitchFamily="18" charset="0"/>
            </a:endParaRPr>
          </a:p>
          <a:p>
            <a:pPr lvl="1" algn="just" eaLnBrk="1" hangingPunct="1"/>
            <a:r>
              <a:rPr lang="zh-CN" altLang="zh-CN" dirty="0"/>
              <a:t>将定长字段与变长字段分开存储在不同的块中</a:t>
            </a:r>
            <a:endParaRPr lang="en-US" altLang="zh-CN" dirty="0"/>
          </a:p>
          <a:p>
            <a:pPr lvl="1" algn="just" eaLnBrk="1" hangingPunct="1"/>
            <a:r>
              <a:rPr lang="zh-CN" altLang="en-US" dirty="0">
                <a:latin typeface="Times New Roman" panose="02020603050405020304" pitchFamily="18" charset="0"/>
              </a:rPr>
              <a:t>多用于</a:t>
            </a:r>
            <a:r>
              <a:rPr lang="en-US" altLang="zh-CN" dirty="0">
                <a:latin typeface="Times New Roman" panose="02020603050405020304" pitchFamily="18" charset="0"/>
              </a:rPr>
              <a:t>BLOB</a:t>
            </a:r>
            <a:r>
              <a:rPr lang="zh-CN" altLang="en-US" dirty="0">
                <a:latin typeface="Times New Roman" panose="02020603050405020304" pitchFamily="18" charset="0"/>
              </a:rPr>
              <a:t>等类型数据存储</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若经常访问定长字段，可减少数据存取时的</a:t>
            </a:r>
            <a:r>
              <a:rPr lang="en-US" altLang="zh-CN" dirty="0">
                <a:latin typeface="Times New Roman" panose="02020603050405020304" pitchFamily="18" charset="0"/>
              </a:rPr>
              <a:t>I/O</a:t>
            </a:r>
            <a:r>
              <a:rPr lang="zh-CN" altLang="en-US" dirty="0">
                <a:latin typeface="Times New Roman" panose="02020603050405020304" pitchFamily="18" charset="0"/>
              </a:rPr>
              <a:t>数量</a:t>
            </a:r>
            <a:endParaRPr lang="en-US" altLang="zh-CN" dirty="0">
              <a:latin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txBox="1">
            <a:spLocks noGrp="1"/>
          </p:cNvSpPr>
          <p:nvPr>
            <p:ph type="sldNum" sz="quarter"/>
          </p:nvPr>
        </p:nvSpPr>
        <p:spPr>
          <a:xfrm>
            <a:off x="0" y="0"/>
            <a:ext cx="61156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51203"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变长记录存储</a:t>
            </a:r>
            <a:endParaRPr lang="zh-CN" altLang="en-US" dirty="0">
              <a:solidFill>
                <a:schemeClr val="accent6"/>
              </a:solidFill>
              <a:latin typeface="Times New Roman" panose="02020603050405020304" pitchFamily="18" charset="0"/>
            </a:endParaRPr>
          </a:p>
        </p:txBody>
      </p:sp>
      <p:sp>
        <p:nvSpPr>
          <p:cNvPr id="51204" name="Rectangle 3"/>
          <p:cNvSpPr>
            <a:spLocks noGrp="1" noChangeAspect="1"/>
          </p:cNvSpPr>
          <p:nvPr>
            <p:ph idx="1"/>
          </p:nvPr>
        </p:nvSpPr>
        <p:spPr>
          <a:xfrm>
            <a:off x="457200" y="1004888"/>
            <a:ext cx="8232775" cy="3643312"/>
          </a:xfrm>
        </p:spPr>
        <p:txBody>
          <a:bodyPr vert="horz" wrap="square" lIns="91440" tIns="45720" rIns="91440" bIns="45720" anchor="t" anchorCtr="0"/>
          <a:lstStyle/>
          <a:p>
            <a:pPr algn="just" eaLnBrk="1" hangingPunct="1"/>
            <a:r>
              <a:rPr lang="zh-CN" altLang="en-US" dirty="0">
                <a:latin typeface="Times New Roman" panose="02020603050405020304" pitchFamily="18" charset="0"/>
              </a:rPr>
              <a:t>方式三</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例：</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p:txBody>
      </p:sp>
      <p:pic>
        <p:nvPicPr>
          <p:cNvPr id="51205" name="图片 4"/>
          <p:cNvPicPr>
            <a:picLocks noChangeAspect="1"/>
          </p:cNvPicPr>
          <p:nvPr/>
        </p:nvPicPr>
        <p:blipFill>
          <a:blip r:embed="rId1"/>
          <a:stretch>
            <a:fillRect/>
          </a:stretch>
        </p:blipFill>
        <p:spPr>
          <a:xfrm>
            <a:off x="2627784" y="1419622"/>
            <a:ext cx="5040560" cy="3006725"/>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txBox="1">
            <a:spLocks noGrp="1"/>
          </p:cNvSpPr>
          <p:nvPr>
            <p:ph type="sldNum" sz="quarter"/>
          </p:nvPr>
        </p:nvSpPr>
        <p:spPr>
          <a:xfrm>
            <a:off x="0" y="0"/>
            <a:ext cx="457200" cy="411510"/>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53251"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9.1.3</a:t>
            </a:r>
            <a:r>
              <a:rPr lang="zh-CN" altLang="en-US" dirty="0">
                <a:solidFill>
                  <a:schemeClr val="accent6"/>
                </a:solidFill>
              </a:rPr>
              <a:t>  </a:t>
            </a:r>
            <a:r>
              <a:rPr lang="zh-CN" altLang="en-US" dirty="0">
                <a:solidFill>
                  <a:schemeClr val="accent6"/>
                </a:solidFill>
                <a:latin typeface="Times New Roman" panose="02020603050405020304" pitchFamily="18" charset="0"/>
              </a:rPr>
              <a:t>块的组织</a:t>
            </a:r>
            <a:endParaRPr lang="zh-CN" altLang="en-US" dirty="0">
              <a:solidFill>
                <a:schemeClr val="accent6"/>
              </a:solidFill>
              <a:latin typeface="Times New Roman" panose="02020603050405020304" pitchFamily="18" charset="0"/>
            </a:endParaRPr>
          </a:p>
        </p:txBody>
      </p:sp>
      <p:sp>
        <p:nvSpPr>
          <p:cNvPr id="53252"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t>9.1.1 </a:t>
            </a:r>
            <a:r>
              <a:rPr lang="zh-CN" altLang="en-US" dirty="0"/>
              <a:t>数据库的逻辑组织方式与物理组织方式</a:t>
            </a:r>
            <a:endParaRPr lang="en-US" altLang="zh-CN" dirty="0"/>
          </a:p>
          <a:p>
            <a:pPr marL="342900" lvl="0" indent="-342900" eaLnBrk="1" hangingPunct="1">
              <a:lnSpc>
                <a:spcPct val="120000"/>
              </a:lnSpc>
            </a:pPr>
            <a:r>
              <a:rPr lang="en-US" altLang="zh-CN" dirty="0">
                <a:solidFill>
                  <a:srgbClr val="000000"/>
                </a:solidFill>
              </a:rPr>
              <a:t>9.1.2</a:t>
            </a:r>
            <a:r>
              <a:rPr lang="zh-CN" altLang="en-US" dirty="0">
                <a:solidFill>
                  <a:srgbClr val="000000"/>
                </a:solidFill>
              </a:rPr>
              <a:t> 记录表示</a:t>
            </a:r>
            <a:endParaRPr lang="en-US" altLang="zh-CN" dirty="0">
              <a:solidFill>
                <a:srgbClr val="000000"/>
              </a:solidFill>
            </a:endParaRPr>
          </a:p>
          <a:p>
            <a:pPr marL="342900" lvl="0" indent="-342900" eaLnBrk="1" hangingPunct="1">
              <a:lnSpc>
                <a:spcPct val="120000"/>
              </a:lnSpc>
            </a:pPr>
            <a:r>
              <a:rPr lang="en-US" altLang="zh-CN" dirty="0">
                <a:solidFill>
                  <a:srgbClr val="FF0000"/>
                </a:solidFill>
              </a:rPr>
              <a:t>9.1.3</a:t>
            </a:r>
            <a:r>
              <a:rPr lang="zh-CN" altLang="en-US" dirty="0">
                <a:solidFill>
                  <a:srgbClr val="FF0000"/>
                </a:solidFill>
              </a:rPr>
              <a:t> 块的组织</a:t>
            </a:r>
            <a:endParaRPr lang="en-US" altLang="zh-CN" dirty="0">
              <a:solidFill>
                <a:srgbClr val="FF0000"/>
              </a:solidFill>
            </a:endParaRPr>
          </a:p>
          <a:p>
            <a:pPr marL="342900" lvl="0" indent="-342900" eaLnBrk="1" hangingPunct="1">
              <a:lnSpc>
                <a:spcPct val="120000"/>
              </a:lnSpc>
            </a:pPr>
            <a:r>
              <a:rPr lang="en-US" altLang="zh-CN" dirty="0"/>
              <a:t>9.1.4</a:t>
            </a:r>
            <a:r>
              <a:rPr lang="zh-CN" altLang="en-US" dirty="0"/>
              <a:t> 关系表的组织</a:t>
            </a:r>
            <a:endParaRPr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rPr>
              <a:t>9.1.3</a:t>
            </a:r>
            <a:r>
              <a:rPr lang="zh-CN" altLang="en-US" dirty="0">
                <a:solidFill>
                  <a:schemeClr val="accent6"/>
                </a:solidFill>
              </a:rPr>
              <a:t> 块的组织</a:t>
            </a:r>
            <a:endParaRPr lang="zh-CN" altLang="en-US" dirty="0">
              <a:solidFill>
                <a:schemeClr val="accent6"/>
              </a:solidFill>
            </a:endParaRPr>
          </a:p>
        </p:txBody>
      </p:sp>
      <p:sp>
        <p:nvSpPr>
          <p:cNvPr id="54275" name="内容占位符 2"/>
          <p:cNvSpPr>
            <a:spLocks noGrp="1"/>
          </p:cNvSpPr>
          <p:nvPr>
            <p:ph idx="1"/>
          </p:nvPr>
        </p:nvSpPr>
        <p:spPr>
          <a:xfrm>
            <a:off x="925759" y="843558"/>
            <a:ext cx="7030617" cy="3641725"/>
          </a:xfrm>
        </p:spPr>
        <p:txBody>
          <a:bodyPr vert="horz" wrap="square" lIns="91440" tIns="45720" rIns="91440" bIns="45720" anchor="t" anchorCtr="0"/>
          <a:lstStyle/>
          <a:p>
            <a:r>
              <a:rPr lang="zh-CN" altLang="en-US" dirty="0"/>
              <a:t>定长记录存储的块组织</a:t>
            </a:r>
            <a:endParaRPr lang="en-US" altLang="zh-CN" dirty="0"/>
          </a:p>
          <a:p>
            <a:r>
              <a:rPr lang="zh-CN" altLang="en-US" dirty="0"/>
              <a:t>变长记录存储的块组织</a:t>
            </a:r>
            <a:endParaRPr lang="zh-CN" altLang="en-US" dirty="0"/>
          </a:p>
        </p:txBody>
      </p:sp>
      <p:sp>
        <p:nvSpPr>
          <p:cNvPr id="54276" name="文本框 4"/>
          <p:cNvSpPr txBox="1"/>
          <p:nvPr/>
        </p:nvSpPr>
        <p:spPr>
          <a:xfrm>
            <a:off x="0" y="0"/>
            <a:ext cx="0" cy="0"/>
          </a:xfrm>
          <a:prstGeom prst="rect">
            <a:avLst/>
          </a:prstGeom>
          <a:noFill/>
          <a:ln w="9525">
            <a:noFill/>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b="0" dirty="0">
                <a:solidFill>
                  <a:schemeClr val="bg1"/>
                </a:solidFill>
              </a:rPr>
            </a:fld>
            <a:endParaRPr lang="zh-CN" altLang="en-US" sz="1200" b="0" dirty="0">
              <a:solidFill>
                <a:schemeClr val="bg1"/>
              </a:solidFill>
            </a:endParaRPr>
          </a:p>
        </p:txBody>
      </p:sp>
      <p:sp>
        <p:nvSpPr>
          <p:cNvPr id="54277" name="文本框 6"/>
          <p:cNvSpPr txBox="1"/>
          <p:nvPr/>
        </p:nvSpPr>
        <p:spPr>
          <a:xfrm>
            <a:off x="107504" y="138499"/>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定长记录存储的块组织</a:t>
            </a:r>
            <a:endParaRPr lang="zh-CN" altLang="en-US" dirty="0">
              <a:solidFill>
                <a:schemeClr val="accent6"/>
              </a:solidFill>
            </a:endParaRPr>
          </a:p>
        </p:txBody>
      </p:sp>
      <p:sp>
        <p:nvSpPr>
          <p:cNvPr id="55299" name="内容占位符 2"/>
          <p:cNvSpPr>
            <a:spLocks noGrp="1"/>
          </p:cNvSpPr>
          <p:nvPr>
            <p:ph idx="1"/>
          </p:nvPr>
        </p:nvSpPr>
        <p:spPr>
          <a:xfrm>
            <a:off x="617328" y="1004888"/>
            <a:ext cx="8229600" cy="3641725"/>
          </a:xfrm>
        </p:spPr>
        <p:txBody>
          <a:bodyPr vert="horz" wrap="square" lIns="91440" tIns="45720" rIns="91440" bIns="45720" anchor="t" anchorCtr="0"/>
          <a:lstStyle/>
          <a:p>
            <a:r>
              <a:rPr lang="zh-CN" altLang="en-US" dirty="0">
                <a:solidFill>
                  <a:srgbClr val="FF0000"/>
                </a:solidFill>
              </a:rPr>
              <a:t>定长记录存储的块组织</a:t>
            </a:r>
            <a:endParaRPr lang="en-US" altLang="zh-CN" dirty="0">
              <a:solidFill>
                <a:srgbClr val="FF0000"/>
              </a:solidFill>
            </a:endParaRPr>
          </a:p>
          <a:p>
            <a:r>
              <a:rPr lang="zh-CN" altLang="en-US" dirty="0"/>
              <a:t>变长记录存储的块组织</a:t>
            </a:r>
            <a:endParaRPr lang="zh-CN" altLang="en-US" dirty="0"/>
          </a:p>
        </p:txBody>
      </p:sp>
      <p:sp>
        <p:nvSpPr>
          <p:cNvPr id="55300" name="文本框 4"/>
          <p:cNvSpPr txBox="1"/>
          <p:nvPr/>
        </p:nvSpPr>
        <p:spPr>
          <a:xfrm>
            <a:off x="1712" y="138499"/>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定长记录存储的块组织</a:t>
            </a:r>
            <a:endParaRPr lang="zh-CN" altLang="en-US" dirty="0">
              <a:solidFill>
                <a:schemeClr val="accent6"/>
              </a:solidFill>
            </a:endParaRPr>
          </a:p>
        </p:txBody>
      </p:sp>
      <p:sp>
        <p:nvSpPr>
          <p:cNvPr id="56323" name="内容占位符 2"/>
          <p:cNvSpPr>
            <a:spLocks noGrp="1"/>
          </p:cNvSpPr>
          <p:nvPr>
            <p:ph idx="1"/>
          </p:nvPr>
        </p:nvSpPr>
        <p:spPr/>
        <p:txBody>
          <a:bodyPr vert="horz" wrap="square" lIns="91440" tIns="45720" rIns="91440" bIns="45720" anchor="t" anchorCtr="0"/>
          <a:lstStyle/>
          <a:p>
            <a:r>
              <a:rPr lang="zh-CN" altLang="en-US" dirty="0"/>
              <a:t>定长记录存储的块组织</a:t>
            </a:r>
            <a:endParaRPr lang="en-US" altLang="zh-CN" dirty="0"/>
          </a:p>
          <a:p>
            <a:pPr lvl="1"/>
            <a:r>
              <a:rPr lang="zh-CN" altLang="en-US" dirty="0"/>
              <a:t>表中元组依次存放在块中</a:t>
            </a:r>
            <a:endParaRPr lang="en-US" altLang="zh-CN" dirty="0"/>
          </a:p>
          <a:p>
            <a:pPr lvl="1"/>
            <a:r>
              <a:rPr lang="zh-CN" altLang="en-US" dirty="0"/>
              <a:t>首部</a:t>
            </a:r>
            <a:r>
              <a:rPr lang="en-US" altLang="zh-CN" dirty="0"/>
              <a:t>+</a:t>
            </a:r>
            <a:r>
              <a:rPr lang="zh-CN" altLang="en-US" dirty="0"/>
              <a:t>记录</a:t>
            </a:r>
            <a:r>
              <a:rPr lang="en-US" altLang="zh-CN" dirty="0"/>
              <a:t>+</a:t>
            </a:r>
            <a:r>
              <a:rPr lang="zh-CN" altLang="en-US" dirty="0"/>
              <a:t>空闲空间</a:t>
            </a:r>
            <a:endParaRPr lang="en-US" altLang="zh-CN" dirty="0"/>
          </a:p>
          <a:p>
            <a:pPr lvl="2"/>
            <a:r>
              <a:rPr lang="zh-CN" altLang="en-US" dirty="0"/>
              <a:t>首部：块</a:t>
            </a:r>
            <a:r>
              <a:rPr lang="en-US" altLang="zh-CN" dirty="0"/>
              <a:t>ID</a:t>
            </a:r>
            <a:r>
              <a:rPr lang="zh-CN" altLang="en-US" dirty="0"/>
              <a:t>、最后一次修改和访问该块的时间戳、每条元组在块内的偏移量、空闲空间头指针</a:t>
            </a:r>
            <a:endParaRPr lang="en-US" altLang="zh-CN" dirty="0"/>
          </a:p>
        </p:txBody>
      </p:sp>
      <p:sp>
        <p:nvSpPr>
          <p:cNvPr id="56324" name="文本框 4"/>
          <p:cNvSpPr txBox="1"/>
          <p:nvPr/>
        </p:nvSpPr>
        <p:spPr>
          <a:xfrm>
            <a:off x="216024" y="134511"/>
            <a:ext cx="75557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定长记录存储的块组织</a:t>
            </a:r>
            <a:endParaRPr lang="zh-CN" altLang="en-US" dirty="0">
              <a:solidFill>
                <a:schemeClr val="accent6"/>
              </a:solidFill>
            </a:endParaRPr>
          </a:p>
        </p:txBody>
      </p:sp>
      <p:sp>
        <p:nvSpPr>
          <p:cNvPr id="57347" name="内容占位符 2"/>
          <p:cNvSpPr>
            <a:spLocks noGrp="1"/>
          </p:cNvSpPr>
          <p:nvPr>
            <p:ph idx="1"/>
          </p:nvPr>
        </p:nvSpPr>
        <p:spPr>
          <a:xfrm>
            <a:off x="457200" y="987425"/>
            <a:ext cx="8229600" cy="3659188"/>
          </a:xfrm>
        </p:spPr>
        <p:txBody>
          <a:bodyPr vert="horz" wrap="square" lIns="91440" tIns="45720" rIns="91440" bIns="45720" anchor="t" anchorCtr="0"/>
          <a:lstStyle/>
          <a:p>
            <a:r>
              <a:rPr lang="zh-CN" altLang="en-US" dirty="0"/>
              <a:t>定长记录存储的块组织</a:t>
            </a:r>
            <a:endParaRPr lang="en-US" altLang="zh-CN" dirty="0"/>
          </a:p>
          <a:p>
            <a:pPr lvl="1"/>
            <a:r>
              <a:rPr lang="zh-CN" altLang="en-US" dirty="0"/>
              <a:t>例：</a:t>
            </a:r>
            <a:endParaRPr lang="en-US" altLang="zh-CN" dirty="0"/>
          </a:p>
        </p:txBody>
      </p:sp>
      <p:pic>
        <p:nvPicPr>
          <p:cNvPr id="57348" name="图片 3"/>
          <p:cNvPicPr>
            <a:picLocks noChangeAspect="1"/>
          </p:cNvPicPr>
          <p:nvPr/>
        </p:nvPicPr>
        <p:blipFill>
          <a:blip r:embed="rId1"/>
          <a:stretch>
            <a:fillRect/>
          </a:stretch>
        </p:blipFill>
        <p:spPr>
          <a:xfrm>
            <a:off x="1835785" y="1563370"/>
            <a:ext cx="7213600" cy="3316605"/>
          </a:xfrm>
          <a:prstGeom prst="rect">
            <a:avLst/>
          </a:prstGeom>
          <a:noFill/>
          <a:ln w="9525">
            <a:noFill/>
          </a:ln>
        </p:spPr>
      </p:pic>
      <p:sp>
        <p:nvSpPr>
          <p:cNvPr id="57349" name="文本框 5"/>
          <p:cNvSpPr txBox="1"/>
          <p:nvPr/>
        </p:nvSpPr>
        <p:spPr>
          <a:xfrm>
            <a:off x="38100" y="138499"/>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定长记录存储的块组织</a:t>
            </a:r>
            <a:endParaRPr lang="zh-CN" altLang="en-US" dirty="0">
              <a:solidFill>
                <a:schemeClr val="accent6"/>
              </a:solidFill>
            </a:endParaRPr>
          </a:p>
        </p:txBody>
      </p:sp>
      <p:sp>
        <p:nvSpPr>
          <p:cNvPr id="58371" name="内容占位符 3"/>
          <p:cNvSpPr>
            <a:spLocks noGrp="1"/>
          </p:cNvSpPr>
          <p:nvPr>
            <p:ph idx="1"/>
          </p:nvPr>
        </p:nvSpPr>
        <p:spPr/>
        <p:txBody>
          <a:bodyPr vert="horz" wrap="square" lIns="91440" tIns="45720" rIns="91440" bIns="45720" anchor="t" anchorCtr="0"/>
          <a:lstStyle/>
          <a:p>
            <a:r>
              <a:rPr lang="zh-CN" altLang="en-US" dirty="0"/>
              <a:t>定长记录存储的块维护</a:t>
            </a:r>
            <a:endParaRPr lang="en-US" altLang="zh-CN" dirty="0"/>
          </a:p>
          <a:p>
            <a:pPr lvl="1"/>
            <a:r>
              <a:rPr lang="zh-CN" altLang="en-US" dirty="0"/>
              <a:t>增：在空闲空间直接插入新元组</a:t>
            </a:r>
            <a:endParaRPr lang="en-US" altLang="zh-CN" dirty="0"/>
          </a:p>
          <a:p>
            <a:pPr lvl="1"/>
            <a:r>
              <a:rPr lang="zh-CN" altLang="en-US" dirty="0"/>
              <a:t>改：直接在原位置修改</a:t>
            </a:r>
            <a:endParaRPr lang="en-US" altLang="zh-CN" dirty="0"/>
          </a:p>
          <a:p>
            <a:pPr lvl="1"/>
            <a:r>
              <a:rPr lang="zh-CN" altLang="en-US" dirty="0"/>
              <a:t>删：回收空间，将空闲空间加入空闲空间链表</a:t>
            </a:r>
            <a:endParaRPr lang="en-US" altLang="zh-CN" dirty="0"/>
          </a:p>
          <a:p>
            <a:pPr lvl="2"/>
            <a:r>
              <a:rPr lang="zh-CN" altLang="en-US" dirty="0"/>
              <a:t>例：在</a:t>
            </a:r>
            <a:r>
              <a:rPr lang="en-US" altLang="zh-CN" dirty="0"/>
              <a:t>Student</a:t>
            </a:r>
            <a:r>
              <a:rPr lang="zh-CN" altLang="en-US" dirty="0"/>
              <a:t>表中删除</a:t>
            </a:r>
            <a:r>
              <a:rPr lang="en-US" altLang="zh-CN" dirty="0"/>
              <a:t>2018003</a:t>
            </a:r>
            <a:r>
              <a:rPr lang="zh-CN" altLang="en-US" dirty="0"/>
              <a:t>和</a:t>
            </a:r>
            <a:r>
              <a:rPr lang="en-US" altLang="zh-CN" dirty="0"/>
              <a:t>2018006</a:t>
            </a:r>
            <a:r>
              <a:rPr lang="zh-CN" altLang="en-US" dirty="0"/>
              <a:t>两条元组</a:t>
            </a:r>
            <a:endParaRPr lang="zh-CN" altLang="en-US" dirty="0"/>
          </a:p>
        </p:txBody>
      </p:sp>
      <p:sp>
        <p:nvSpPr>
          <p:cNvPr id="58372" name="文本框 4"/>
          <p:cNvSpPr txBox="1"/>
          <p:nvPr/>
        </p:nvSpPr>
        <p:spPr>
          <a:xfrm>
            <a:off x="72008" y="134511"/>
            <a:ext cx="75557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定长记录存储的块组织</a:t>
            </a:r>
            <a:endParaRPr lang="zh-CN" altLang="en-US" dirty="0">
              <a:solidFill>
                <a:schemeClr val="accent6"/>
              </a:solidFill>
            </a:endParaRPr>
          </a:p>
        </p:txBody>
      </p:sp>
      <p:sp>
        <p:nvSpPr>
          <p:cNvPr id="59395" name="内容占位符 3"/>
          <p:cNvSpPr>
            <a:spLocks noGrp="1"/>
          </p:cNvSpPr>
          <p:nvPr>
            <p:ph idx="1"/>
          </p:nvPr>
        </p:nvSpPr>
        <p:spPr/>
        <p:txBody>
          <a:bodyPr vert="horz" wrap="square" lIns="91440" tIns="45720" rIns="91440" bIns="45720" anchor="t" anchorCtr="0"/>
          <a:lstStyle/>
          <a:p>
            <a:pPr lvl="2"/>
            <a:r>
              <a:rPr lang="zh-CN" altLang="en-US" dirty="0"/>
              <a:t>删除后：</a:t>
            </a:r>
            <a:endParaRPr lang="zh-CN" altLang="en-US" dirty="0"/>
          </a:p>
        </p:txBody>
      </p:sp>
      <p:pic>
        <p:nvPicPr>
          <p:cNvPr id="59396" name="图片 4"/>
          <p:cNvPicPr>
            <a:picLocks noChangeAspect="1"/>
          </p:cNvPicPr>
          <p:nvPr/>
        </p:nvPicPr>
        <p:blipFill>
          <a:blip r:embed="rId1"/>
          <a:stretch>
            <a:fillRect/>
          </a:stretch>
        </p:blipFill>
        <p:spPr>
          <a:xfrm>
            <a:off x="1692275" y="1563688"/>
            <a:ext cx="6667500" cy="3035300"/>
          </a:xfrm>
          <a:prstGeom prst="rect">
            <a:avLst/>
          </a:prstGeom>
          <a:noFill/>
          <a:ln w="9525">
            <a:noFill/>
          </a:ln>
        </p:spPr>
      </p:pic>
      <p:sp>
        <p:nvSpPr>
          <p:cNvPr id="59397" name="文本框 5"/>
          <p:cNvSpPr txBox="1"/>
          <p:nvPr/>
        </p:nvSpPr>
        <p:spPr>
          <a:xfrm>
            <a:off x="115416" y="119876"/>
            <a:ext cx="683568"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变长块记录存储的块组织</a:t>
            </a:r>
            <a:endParaRPr lang="zh-CN" altLang="en-US" dirty="0">
              <a:solidFill>
                <a:schemeClr val="accent6"/>
              </a:solidFill>
            </a:endParaRPr>
          </a:p>
        </p:txBody>
      </p:sp>
      <p:sp>
        <p:nvSpPr>
          <p:cNvPr id="60419" name="内容占位符 2"/>
          <p:cNvSpPr>
            <a:spLocks noGrp="1"/>
          </p:cNvSpPr>
          <p:nvPr>
            <p:ph idx="1"/>
          </p:nvPr>
        </p:nvSpPr>
        <p:spPr/>
        <p:txBody>
          <a:bodyPr vert="horz" wrap="square" lIns="91440" tIns="45720" rIns="91440" bIns="45720" anchor="t" anchorCtr="0"/>
          <a:lstStyle/>
          <a:p>
            <a:r>
              <a:rPr lang="zh-CN" altLang="en-US" dirty="0">
                <a:solidFill>
                  <a:srgbClr val="000000"/>
                </a:solidFill>
              </a:rPr>
              <a:t>定长记录存储的块组织</a:t>
            </a:r>
            <a:endParaRPr lang="en-US" altLang="zh-CN" dirty="0">
              <a:solidFill>
                <a:srgbClr val="000000"/>
              </a:solidFill>
            </a:endParaRPr>
          </a:p>
          <a:p>
            <a:r>
              <a:rPr lang="zh-CN" altLang="en-US" dirty="0">
                <a:solidFill>
                  <a:srgbClr val="FF0000"/>
                </a:solidFill>
              </a:rPr>
              <a:t>变长记录存储的块组织</a:t>
            </a:r>
            <a:endParaRPr lang="zh-CN" altLang="en-US" dirty="0">
              <a:solidFill>
                <a:srgbClr val="FF0000"/>
              </a:solidFill>
            </a:endParaRPr>
          </a:p>
        </p:txBody>
      </p:sp>
      <p:sp>
        <p:nvSpPr>
          <p:cNvPr id="60420" name="文本框 4"/>
          <p:cNvSpPr txBox="1"/>
          <p:nvPr/>
        </p:nvSpPr>
        <p:spPr>
          <a:xfrm>
            <a:off x="107504" y="138499"/>
            <a:ext cx="899592"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6147"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a:t>
            </a:r>
            <a:r>
              <a:rPr lang="zh-CN" altLang="en-US" dirty="0">
                <a:solidFill>
                  <a:schemeClr val="accent6"/>
                </a:solidFill>
              </a:rPr>
              <a:t>1  </a:t>
            </a:r>
            <a:r>
              <a:rPr lang="zh-CN" altLang="en-US" dirty="0">
                <a:solidFill>
                  <a:schemeClr val="accent6"/>
                </a:solidFill>
                <a:latin typeface="Times New Roman" panose="02020603050405020304" pitchFamily="18" charset="0"/>
              </a:rPr>
              <a:t>数据组织</a:t>
            </a:r>
            <a:endParaRPr lang="zh-CN" altLang="en-US" dirty="0">
              <a:solidFill>
                <a:schemeClr val="accent6"/>
              </a:solidFill>
              <a:latin typeface="Times New Roman" panose="02020603050405020304" pitchFamily="18" charset="0"/>
            </a:endParaRPr>
          </a:p>
        </p:txBody>
      </p:sp>
      <p:sp>
        <p:nvSpPr>
          <p:cNvPr id="6148"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导语</a:t>
            </a:r>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 以最优的形式在外存上组织、存放庞大数据集</a:t>
            </a:r>
            <a:endParaRPr lang="en-US" altLang="zh-CN" dirty="0">
              <a:latin typeface="Times New Roman" panose="02020603050405020304" pitchFamily="18" charset="0"/>
            </a:endParaRPr>
          </a:p>
          <a:p>
            <a:pPr lvl="2" algn="just" eaLnBrk="1" hangingPunct="1">
              <a:buFont typeface="Wingdings" panose="05000000000000000000" pitchFamily="2" charset="2"/>
              <a:buChar char="l"/>
            </a:pPr>
            <a:r>
              <a:rPr lang="zh-CN" altLang="en-US" dirty="0">
                <a:latin typeface="Times New Roman" panose="02020603050405020304" pitchFamily="18" charset="0"/>
              </a:rPr>
              <a:t>最优：</a:t>
            </a:r>
            <a:endParaRPr lang="en-US" altLang="zh-CN" dirty="0">
              <a:latin typeface="Times New Roman" panose="02020603050405020304" pitchFamily="18" charset="0"/>
            </a:endParaRPr>
          </a:p>
          <a:p>
            <a:pPr lvl="3" algn="just" eaLnBrk="1" hangingPunct="1"/>
            <a:r>
              <a:rPr lang="zh-CN" altLang="en-US" dirty="0">
                <a:latin typeface="Times New Roman" panose="02020603050405020304" pitchFamily="18" charset="0"/>
              </a:rPr>
              <a:t>存储效率高，节省存储空间</a:t>
            </a:r>
            <a:endParaRPr lang="en-US" altLang="zh-CN" dirty="0">
              <a:latin typeface="Times New Roman" panose="02020603050405020304" pitchFamily="18" charset="0"/>
            </a:endParaRPr>
          </a:p>
          <a:p>
            <a:pPr lvl="3" algn="just" eaLnBrk="1" hangingPunct="1"/>
            <a:r>
              <a:rPr lang="zh-CN" altLang="en-US" dirty="0">
                <a:latin typeface="Times New Roman" panose="02020603050405020304" pitchFamily="18" charset="0"/>
              </a:rPr>
              <a:t>存取效率高，访问速度快，代价小</a:t>
            </a:r>
            <a:endParaRPr lang="en-US" altLang="zh-CN"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变长记录存储的块组织</a:t>
            </a:r>
            <a:endParaRPr lang="zh-CN" altLang="en-US" dirty="0">
              <a:solidFill>
                <a:schemeClr val="accent6"/>
              </a:solidFill>
            </a:endParaRPr>
          </a:p>
        </p:txBody>
      </p:sp>
      <p:sp>
        <p:nvSpPr>
          <p:cNvPr id="61443" name="内容占位符 2"/>
          <p:cNvSpPr>
            <a:spLocks noGrp="1"/>
          </p:cNvSpPr>
          <p:nvPr>
            <p:ph idx="1"/>
          </p:nvPr>
        </p:nvSpPr>
        <p:spPr/>
        <p:txBody>
          <a:bodyPr vert="horz" wrap="square" lIns="91440" tIns="45720" rIns="91440" bIns="45720" anchor="t" anchorCtr="0"/>
          <a:lstStyle/>
          <a:p>
            <a:r>
              <a:rPr lang="zh-CN" altLang="en-US" dirty="0"/>
              <a:t>变长记录存储的块组织</a:t>
            </a:r>
            <a:endParaRPr lang="en-US" altLang="zh-CN" dirty="0"/>
          </a:p>
          <a:p>
            <a:pPr lvl="1"/>
            <a:r>
              <a:rPr lang="zh-CN" altLang="en-US" dirty="0"/>
              <a:t>表中元组从块的尾部连续存放</a:t>
            </a:r>
            <a:endParaRPr lang="en-US" altLang="zh-CN" dirty="0"/>
          </a:p>
          <a:p>
            <a:pPr lvl="1"/>
            <a:r>
              <a:rPr lang="zh-CN" altLang="en-US" dirty="0"/>
              <a:t>首部</a:t>
            </a:r>
            <a:r>
              <a:rPr lang="en-US" altLang="zh-CN" dirty="0"/>
              <a:t>+</a:t>
            </a:r>
            <a:r>
              <a:rPr lang="zh-CN" altLang="en-US" dirty="0"/>
              <a:t>空闲空间</a:t>
            </a:r>
            <a:r>
              <a:rPr lang="en-US" altLang="zh-CN" dirty="0"/>
              <a:t>+</a:t>
            </a:r>
            <a:r>
              <a:rPr lang="zh-CN" altLang="en-US" dirty="0"/>
              <a:t>记录</a:t>
            </a:r>
            <a:endParaRPr lang="en-US" altLang="zh-CN" dirty="0"/>
          </a:p>
          <a:p>
            <a:pPr lvl="2"/>
            <a:r>
              <a:rPr lang="zh-CN" altLang="en-US" dirty="0"/>
              <a:t>首部：各记录的指针（块内偏移量）、空闲空间为尾指针（块内偏移量）</a:t>
            </a:r>
            <a:endParaRPr lang="en-US" altLang="zh-CN" dirty="0"/>
          </a:p>
        </p:txBody>
      </p:sp>
      <p:sp>
        <p:nvSpPr>
          <p:cNvPr id="61444" name="文本框 4"/>
          <p:cNvSpPr txBox="1"/>
          <p:nvPr/>
        </p:nvSpPr>
        <p:spPr>
          <a:xfrm>
            <a:off x="79412" y="138499"/>
            <a:ext cx="75557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变长记录存储的块组织</a:t>
            </a:r>
            <a:endParaRPr lang="zh-CN" altLang="en-US" dirty="0">
              <a:solidFill>
                <a:schemeClr val="accent6"/>
              </a:solidFill>
            </a:endParaRPr>
          </a:p>
        </p:txBody>
      </p:sp>
      <p:sp>
        <p:nvSpPr>
          <p:cNvPr id="63491" name="内容占位符 2"/>
          <p:cNvSpPr>
            <a:spLocks noGrp="1"/>
          </p:cNvSpPr>
          <p:nvPr>
            <p:ph idx="1"/>
          </p:nvPr>
        </p:nvSpPr>
        <p:spPr>
          <a:xfrm>
            <a:off x="457200" y="987425"/>
            <a:ext cx="8229600" cy="3659188"/>
          </a:xfrm>
        </p:spPr>
        <p:txBody>
          <a:bodyPr vert="horz" wrap="square" lIns="91440" tIns="45720" rIns="91440" bIns="45720" anchor="t" anchorCtr="0"/>
          <a:lstStyle/>
          <a:p>
            <a:r>
              <a:rPr lang="zh-CN" altLang="en-US" dirty="0"/>
              <a:t>变长记录存储的块组织</a:t>
            </a:r>
            <a:endParaRPr lang="en-US" altLang="zh-CN" dirty="0"/>
          </a:p>
          <a:p>
            <a:pPr lvl="1"/>
            <a:r>
              <a:rPr lang="zh-CN" altLang="en-US" dirty="0"/>
              <a:t>例：</a:t>
            </a:r>
            <a:endParaRPr lang="en-US" altLang="zh-CN" dirty="0"/>
          </a:p>
        </p:txBody>
      </p:sp>
      <p:sp>
        <p:nvSpPr>
          <p:cNvPr id="63493" name="文本框 5"/>
          <p:cNvSpPr txBox="1"/>
          <p:nvPr/>
        </p:nvSpPr>
        <p:spPr>
          <a:xfrm>
            <a:off x="79412" y="138499"/>
            <a:ext cx="75557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pic>
        <p:nvPicPr>
          <p:cNvPr id="3" name="图片 2"/>
          <p:cNvPicPr>
            <a:picLocks noChangeAspect="1"/>
          </p:cNvPicPr>
          <p:nvPr/>
        </p:nvPicPr>
        <p:blipFill>
          <a:blip r:embed="rId1"/>
          <a:stretch>
            <a:fillRect/>
          </a:stretch>
        </p:blipFill>
        <p:spPr>
          <a:xfrm>
            <a:off x="1907704" y="1923678"/>
            <a:ext cx="5617468" cy="2047658"/>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变长记录存储的块组织</a:t>
            </a:r>
            <a:endParaRPr lang="zh-CN" altLang="en-US" dirty="0">
              <a:solidFill>
                <a:schemeClr val="accent6"/>
              </a:solidFill>
            </a:endParaRPr>
          </a:p>
        </p:txBody>
      </p:sp>
      <p:sp>
        <p:nvSpPr>
          <p:cNvPr id="65539" name="内容占位符 3"/>
          <p:cNvSpPr>
            <a:spLocks noGrp="1"/>
          </p:cNvSpPr>
          <p:nvPr>
            <p:ph idx="1"/>
          </p:nvPr>
        </p:nvSpPr>
        <p:spPr/>
        <p:txBody>
          <a:bodyPr vert="horz" wrap="square" lIns="91440" tIns="45720" rIns="91440" bIns="45720" anchor="t" anchorCtr="0"/>
          <a:lstStyle/>
          <a:p>
            <a:r>
              <a:rPr lang="zh-CN" altLang="en-US" dirty="0"/>
              <a:t>变长记录存储块的维护</a:t>
            </a:r>
            <a:endParaRPr lang="en-US" altLang="zh-CN" dirty="0"/>
          </a:p>
          <a:p>
            <a:pPr lvl="1"/>
            <a:r>
              <a:rPr lang="zh-CN" altLang="en-US" dirty="0"/>
              <a:t>增</a:t>
            </a:r>
            <a:endParaRPr lang="en-US" altLang="zh-CN" dirty="0"/>
          </a:p>
          <a:p>
            <a:pPr lvl="2"/>
            <a:r>
              <a:rPr lang="zh-CN" altLang="en-US" dirty="0"/>
              <a:t>从空闲空间尾部分配空间</a:t>
            </a:r>
            <a:endParaRPr lang="en-US" altLang="zh-CN" dirty="0"/>
          </a:p>
          <a:p>
            <a:pPr lvl="2"/>
            <a:r>
              <a:rPr lang="zh-CN" altLang="en-US" dirty="0"/>
              <a:t>在偏移量表中记录改元组的起始位置</a:t>
            </a:r>
            <a:endParaRPr lang="en-US" altLang="zh-CN" dirty="0"/>
          </a:p>
          <a:p>
            <a:pPr lvl="2"/>
            <a:r>
              <a:rPr lang="zh-CN" altLang="en-US" dirty="0"/>
              <a:t>调整空闲空间尾指针</a:t>
            </a:r>
            <a:endParaRPr lang="zh-CN" altLang="en-US" dirty="0"/>
          </a:p>
          <a:p>
            <a:pPr lvl="1">
              <a:buNone/>
            </a:pPr>
            <a:endParaRPr lang="zh-CN" altLang="en-US" dirty="0"/>
          </a:p>
        </p:txBody>
      </p:sp>
      <p:sp>
        <p:nvSpPr>
          <p:cNvPr id="65540" name="文本框 4"/>
          <p:cNvSpPr txBox="1"/>
          <p:nvPr/>
        </p:nvSpPr>
        <p:spPr>
          <a:xfrm>
            <a:off x="27236" y="138499"/>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变长记录存储的块组织</a:t>
            </a:r>
            <a:endParaRPr lang="zh-CN" altLang="en-US" dirty="0">
              <a:solidFill>
                <a:schemeClr val="accent6"/>
              </a:solidFill>
            </a:endParaRPr>
          </a:p>
        </p:txBody>
      </p:sp>
      <p:sp>
        <p:nvSpPr>
          <p:cNvPr id="67587" name="内容占位符 3"/>
          <p:cNvSpPr>
            <a:spLocks noGrp="1"/>
          </p:cNvSpPr>
          <p:nvPr>
            <p:ph idx="1"/>
          </p:nvPr>
        </p:nvSpPr>
        <p:spPr>
          <a:xfrm>
            <a:off x="457200" y="1004888"/>
            <a:ext cx="8578850" cy="3641725"/>
          </a:xfrm>
        </p:spPr>
        <p:txBody>
          <a:bodyPr vert="horz" wrap="square" lIns="91440" tIns="45720" rIns="91440" bIns="45720" anchor="t" anchorCtr="0"/>
          <a:lstStyle/>
          <a:p>
            <a:r>
              <a:rPr lang="zh-CN" altLang="en-US" dirty="0"/>
              <a:t>变长记录存储块的维护</a:t>
            </a:r>
            <a:endParaRPr lang="en-US" altLang="zh-CN" dirty="0"/>
          </a:p>
          <a:p>
            <a:pPr lvl="1"/>
            <a:r>
              <a:rPr lang="zh-CN" altLang="en-US" dirty="0"/>
              <a:t>删</a:t>
            </a:r>
            <a:endParaRPr lang="en-US" altLang="zh-CN" dirty="0"/>
          </a:p>
          <a:p>
            <a:pPr lvl="2"/>
            <a:r>
              <a:rPr lang="zh-CN" altLang="en-US" dirty="0"/>
              <a:t>在偏移量表中为该元组指针置删除标记</a:t>
            </a:r>
            <a:endParaRPr lang="en-US" altLang="zh-CN" dirty="0"/>
          </a:p>
          <a:p>
            <a:pPr lvl="2"/>
            <a:r>
              <a:rPr lang="zh-CN" altLang="en-US" dirty="0"/>
              <a:t>释放元组空间，移动物理位置在其前面的元组（保证空间连续）</a:t>
            </a:r>
            <a:endParaRPr lang="en-US" altLang="zh-CN" dirty="0"/>
          </a:p>
          <a:p>
            <a:pPr lvl="2"/>
            <a:r>
              <a:rPr lang="zh-CN" altLang="en-US" dirty="0"/>
              <a:t>修改指针</a:t>
            </a:r>
            <a:endParaRPr lang="en-US" altLang="zh-CN" dirty="0"/>
          </a:p>
          <a:p>
            <a:pPr lvl="3"/>
            <a:r>
              <a:rPr lang="zh-CN" altLang="en-US" dirty="0"/>
              <a:t>被移动元组在偏移量表中的指针</a:t>
            </a:r>
            <a:endParaRPr lang="en-US" altLang="zh-CN" dirty="0"/>
          </a:p>
          <a:p>
            <a:pPr lvl="3"/>
            <a:r>
              <a:rPr lang="zh-CN" altLang="en-US" dirty="0"/>
              <a:t>空闲空间尾指针</a:t>
            </a:r>
            <a:endParaRPr lang="zh-CN" altLang="en-US" dirty="0"/>
          </a:p>
        </p:txBody>
      </p:sp>
      <p:sp>
        <p:nvSpPr>
          <p:cNvPr id="67588" name="文本框 4"/>
          <p:cNvSpPr txBox="1"/>
          <p:nvPr/>
        </p:nvSpPr>
        <p:spPr>
          <a:xfrm>
            <a:off x="25400" y="138499"/>
            <a:ext cx="683568"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变长记录存储的块组织</a:t>
            </a:r>
            <a:endParaRPr lang="zh-CN" altLang="en-US" dirty="0">
              <a:solidFill>
                <a:schemeClr val="accent6"/>
              </a:solidFill>
            </a:endParaRPr>
          </a:p>
        </p:txBody>
      </p:sp>
      <p:sp>
        <p:nvSpPr>
          <p:cNvPr id="69635" name="内容占位符 3"/>
          <p:cNvSpPr>
            <a:spLocks noGrp="1"/>
          </p:cNvSpPr>
          <p:nvPr>
            <p:ph idx="1"/>
          </p:nvPr>
        </p:nvSpPr>
        <p:spPr/>
        <p:txBody>
          <a:bodyPr vert="horz" wrap="square" lIns="91440" tIns="45720" rIns="91440" bIns="45720" anchor="t" anchorCtr="0"/>
          <a:lstStyle/>
          <a:p>
            <a:r>
              <a:rPr lang="zh-CN" altLang="en-US" dirty="0"/>
              <a:t>变长记录存储块的维护</a:t>
            </a:r>
            <a:endParaRPr lang="en-US" altLang="zh-CN" dirty="0"/>
          </a:p>
          <a:p>
            <a:pPr lvl="1"/>
            <a:r>
              <a:rPr lang="zh-CN" altLang="en-US" dirty="0"/>
              <a:t>改</a:t>
            </a:r>
            <a:endParaRPr lang="en-US" altLang="zh-CN" dirty="0"/>
          </a:p>
          <a:p>
            <a:pPr lvl="2"/>
            <a:r>
              <a:rPr lang="zh-CN" altLang="en-US" dirty="0"/>
              <a:t>在原位置修改</a:t>
            </a:r>
            <a:endParaRPr lang="en-US" altLang="zh-CN" dirty="0"/>
          </a:p>
          <a:p>
            <a:pPr lvl="2"/>
            <a:r>
              <a:rPr lang="zh-CN" altLang="en-US" dirty="0"/>
              <a:t>若修改后记录在原位置放不下，会带来记录的迁移</a:t>
            </a:r>
            <a:endParaRPr lang="zh-CN" altLang="en-US" dirty="0"/>
          </a:p>
        </p:txBody>
      </p:sp>
      <p:sp>
        <p:nvSpPr>
          <p:cNvPr id="69636" name="文本框 4"/>
          <p:cNvSpPr txBox="1"/>
          <p:nvPr/>
        </p:nvSpPr>
        <p:spPr>
          <a:xfrm>
            <a:off x="0" y="123478"/>
            <a:ext cx="899592" cy="50405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71683"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9.1.4</a:t>
            </a:r>
            <a:r>
              <a:rPr lang="zh-CN" altLang="en-US" dirty="0">
                <a:solidFill>
                  <a:schemeClr val="accent6"/>
                </a:solidFill>
              </a:rPr>
              <a:t>  </a:t>
            </a:r>
            <a:r>
              <a:rPr lang="zh-CN" altLang="en-US" dirty="0">
                <a:solidFill>
                  <a:schemeClr val="accent6"/>
                </a:solidFill>
                <a:latin typeface="Times New Roman" panose="02020603050405020304" pitchFamily="18" charset="0"/>
              </a:rPr>
              <a:t>关系表的组织</a:t>
            </a:r>
            <a:endParaRPr lang="zh-CN" altLang="en-US" dirty="0">
              <a:solidFill>
                <a:schemeClr val="accent6"/>
              </a:solidFill>
              <a:latin typeface="Times New Roman" panose="02020603050405020304" pitchFamily="18" charset="0"/>
            </a:endParaRPr>
          </a:p>
        </p:txBody>
      </p:sp>
      <p:sp>
        <p:nvSpPr>
          <p:cNvPr id="71684"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t>9.1.1</a:t>
            </a:r>
            <a:r>
              <a:rPr lang="zh-CN" altLang="en-US" dirty="0"/>
              <a:t>  数据库的逻辑与物理组织</a:t>
            </a:r>
            <a:endParaRPr lang="en-US" altLang="zh-CN" dirty="0"/>
          </a:p>
          <a:p>
            <a:pPr marL="342900" lvl="0" indent="-342900" eaLnBrk="1" hangingPunct="1">
              <a:lnSpc>
                <a:spcPct val="120000"/>
              </a:lnSpc>
            </a:pPr>
            <a:r>
              <a:rPr lang="en-US" altLang="zh-CN" dirty="0">
                <a:solidFill>
                  <a:srgbClr val="000000"/>
                </a:solidFill>
              </a:rPr>
              <a:t>9.1.2</a:t>
            </a:r>
            <a:r>
              <a:rPr lang="zh-CN" altLang="en-US" dirty="0">
                <a:solidFill>
                  <a:srgbClr val="000000"/>
                </a:solidFill>
              </a:rPr>
              <a:t>  记录表示</a:t>
            </a:r>
            <a:endParaRPr lang="en-US" altLang="zh-CN" dirty="0">
              <a:solidFill>
                <a:srgbClr val="000000"/>
              </a:solidFill>
            </a:endParaRPr>
          </a:p>
          <a:p>
            <a:pPr marL="342900" lvl="0" indent="-342900" eaLnBrk="1" hangingPunct="1">
              <a:lnSpc>
                <a:spcPct val="120000"/>
              </a:lnSpc>
            </a:pPr>
            <a:r>
              <a:rPr lang="en-US" altLang="zh-CN" dirty="0">
                <a:solidFill>
                  <a:srgbClr val="000000"/>
                </a:solidFill>
              </a:rPr>
              <a:t>9.1.3</a:t>
            </a:r>
            <a:r>
              <a:rPr lang="zh-CN" altLang="en-US" dirty="0">
                <a:solidFill>
                  <a:srgbClr val="000000"/>
                </a:solidFill>
              </a:rPr>
              <a:t>  块的组织</a:t>
            </a:r>
            <a:endParaRPr lang="en-US" altLang="zh-CN" dirty="0">
              <a:solidFill>
                <a:srgbClr val="000000"/>
              </a:solidFill>
            </a:endParaRPr>
          </a:p>
          <a:p>
            <a:pPr marL="342900" lvl="0" indent="-342900" eaLnBrk="1" hangingPunct="1">
              <a:lnSpc>
                <a:spcPct val="120000"/>
              </a:lnSpc>
            </a:pPr>
            <a:r>
              <a:rPr lang="en-US" altLang="zh-CN" dirty="0">
                <a:solidFill>
                  <a:srgbClr val="FF0000"/>
                </a:solidFill>
              </a:rPr>
              <a:t>9.1.4</a:t>
            </a:r>
            <a:r>
              <a:rPr lang="zh-CN" altLang="en-US" dirty="0">
                <a:solidFill>
                  <a:srgbClr val="FF0000"/>
                </a:solidFill>
              </a:rPr>
              <a:t>  关系表的组织</a:t>
            </a:r>
            <a:endParaRPr lang="en-US" altLang="zh-CN" dirty="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rPr>
              <a:t>9.1.4</a:t>
            </a:r>
            <a:r>
              <a:rPr lang="zh-CN" altLang="en-US" dirty="0">
                <a:solidFill>
                  <a:schemeClr val="accent6"/>
                </a:solidFill>
              </a:rPr>
              <a:t> 关系表的组织</a:t>
            </a:r>
            <a:endParaRPr lang="zh-CN" altLang="en-US" dirty="0">
              <a:solidFill>
                <a:schemeClr val="accent6"/>
              </a:solidFill>
            </a:endParaRPr>
          </a:p>
        </p:txBody>
      </p:sp>
      <p:sp>
        <p:nvSpPr>
          <p:cNvPr id="72707" name="内容占位符 2"/>
          <p:cNvSpPr>
            <a:spLocks noGrp="1"/>
          </p:cNvSpPr>
          <p:nvPr>
            <p:ph idx="1"/>
          </p:nvPr>
        </p:nvSpPr>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t>顺序存储</a:t>
            </a:r>
            <a:endParaRPr lang="en-US" altLang="zh-CN" dirty="0"/>
          </a:p>
          <a:p>
            <a:pPr lvl="1"/>
            <a:r>
              <a:rPr lang="zh-CN" altLang="en-US" dirty="0"/>
              <a:t>多表聚簇存储</a:t>
            </a:r>
            <a:endParaRPr lang="en-US" altLang="zh-CN" dirty="0"/>
          </a:p>
          <a:p>
            <a:pPr lvl="1"/>
            <a:r>
              <a:rPr lang="en-US" altLang="zh-CN" dirty="0"/>
              <a:t>B+</a:t>
            </a:r>
            <a:r>
              <a:rPr lang="zh-CN" altLang="en-US" dirty="0"/>
              <a:t>树存储</a:t>
            </a:r>
            <a:endParaRPr lang="en-US" altLang="zh-CN" dirty="0"/>
          </a:p>
          <a:p>
            <a:pPr lvl="1"/>
            <a:r>
              <a:rPr lang="zh-CN" altLang="en-US" dirty="0"/>
              <a:t>哈希存储</a:t>
            </a:r>
            <a:endParaRPr lang="zh-CN" altLang="en-US" dirty="0"/>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堆存储</a:t>
            </a:r>
            <a:endParaRPr lang="zh-CN" altLang="en-US" dirty="0">
              <a:solidFill>
                <a:schemeClr val="accent6"/>
              </a:solidFill>
            </a:endParaRPr>
          </a:p>
        </p:txBody>
      </p:sp>
      <p:sp>
        <p:nvSpPr>
          <p:cNvPr id="72707" name="内容占位符 2"/>
          <p:cNvSpPr>
            <a:spLocks noGrp="1"/>
          </p:cNvSpPr>
          <p:nvPr>
            <p:ph idx="1"/>
          </p:nvPr>
        </p:nvSpPr>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solidFill>
                  <a:srgbClr val="FF0000"/>
                </a:solidFill>
              </a:rPr>
              <a:t>堆存储</a:t>
            </a:r>
            <a:endParaRPr lang="en-US" altLang="zh-CN" dirty="0">
              <a:solidFill>
                <a:srgbClr val="FF0000"/>
              </a:solidFill>
            </a:endParaRPr>
          </a:p>
          <a:p>
            <a:pPr lvl="1"/>
            <a:r>
              <a:rPr lang="zh-CN" altLang="en-US" dirty="0"/>
              <a:t>顺序存储</a:t>
            </a:r>
            <a:endParaRPr lang="en-US" altLang="zh-CN" dirty="0"/>
          </a:p>
          <a:p>
            <a:pPr lvl="1"/>
            <a:r>
              <a:rPr lang="zh-CN" altLang="en-US" dirty="0"/>
              <a:t>多表聚簇存储</a:t>
            </a:r>
            <a:endParaRPr lang="en-US" altLang="zh-CN" dirty="0"/>
          </a:p>
          <a:p>
            <a:pPr lvl="1"/>
            <a:r>
              <a:rPr lang="en-US" altLang="zh-CN" dirty="0"/>
              <a:t>B+</a:t>
            </a:r>
            <a:r>
              <a:rPr lang="zh-CN" altLang="en-US" dirty="0"/>
              <a:t>树存储</a:t>
            </a:r>
            <a:endParaRPr lang="en-US" altLang="zh-CN" dirty="0"/>
          </a:p>
          <a:p>
            <a:pPr lvl="1"/>
            <a:r>
              <a:rPr lang="zh-CN" altLang="en-US" dirty="0"/>
              <a:t>哈希存储</a:t>
            </a:r>
            <a:endParaRPr lang="zh-CN" altLang="en-US" dirty="0"/>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堆存储</a:t>
            </a:r>
            <a:endParaRPr lang="zh-CN" altLang="en-US" dirty="0">
              <a:solidFill>
                <a:schemeClr val="accent6"/>
              </a:solidFill>
            </a:endParaRPr>
          </a:p>
        </p:txBody>
      </p:sp>
      <p:sp>
        <p:nvSpPr>
          <p:cNvPr id="74755" name="内容占位符 2"/>
          <p:cNvSpPr>
            <a:spLocks noGrp="1"/>
          </p:cNvSpPr>
          <p:nvPr>
            <p:ph idx="1"/>
          </p:nvPr>
        </p:nvSpPr>
        <p:spPr/>
        <p:txBody>
          <a:bodyPr vert="horz" wrap="square" lIns="91440" tIns="45720" rIns="91440" bIns="45720" anchor="t" anchorCtr="0"/>
          <a:lstStyle/>
          <a:p>
            <a:r>
              <a:rPr lang="zh-CN" altLang="en-US" dirty="0"/>
              <a:t>堆存储</a:t>
            </a:r>
            <a:endParaRPr lang="en-US" altLang="zh-CN" dirty="0"/>
          </a:p>
          <a:p>
            <a:pPr lvl="1"/>
            <a:r>
              <a:rPr lang="zh-CN" altLang="en-US" dirty="0"/>
              <a:t>表中的一条记录可以存放在该表的任何块中，没有顺序要求</a:t>
            </a:r>
            <a:endParaRPr lang="en-US" altLang="zh-CN" dirty="0"/>
          </a:p>
          <a:p>
            <a:pPr lvl="1"/>
            <a:r>
              <a:rPr lang="zh-CN" altLang="en-US" dirty="0"/>
              <a:t>插入元组时，在该表的块中找到合适的空闲空间即可</a:t>
            </a:r>
            <a:endParaRPr lang="en-US" altLang="zh-CN" dirty="0"/>
          </a:p>
          <a:p>
            <a:pPr lvl="1"/>
            <a:r>
              <a:rPr lang="zh-CN" altLang="en-US" dirty="0"/>
              <a:t>如果没有足够的空闲空间，就为该表申请新的块</a:t>
            </a:r>
            <a:endParaRPr lang="zh-CN" altLang="en-US" dirty="0"/>
          </a:p>
        </p:txBody>
      </p:sp>
      <p:sp>
        <p:nvSpPr>
          <p:cNvPr id="74756" name="文本框 4"/>
          <p:cNvSpPr txBox="1"/>
          <p:nvPr/>
        </p:nvSpPr>
        <p:spPr>
          <a:xfrm>
            <a:off x="115416" y="123478"/>
            <a:ext cx="683568"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顺序存储</a:t>
            </a:r>
            <a:endParaRPr lang="zh-CN" altLang="en-US" dirty="0">
              <a:solidFill>
                <a:schemeClr val="accent6"/>
              </a:solidFill>
            </a:endParaRPr>
          </a:p>
        </p:txBody>
      </p:sp>
      <p:sp>
        <p:nvSpPr>
          <p:cNvPr id="72707" name="内容占位符 2"/>
          <p:cNvSpPr>
            <a:spLocks noGrp="1"/>
          </p:cNvSpPr>
          <p:nvPr>
            <p:ph idx="1"/>
          </p:nvPr>
        </p:nvSpPr>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solidFill>
                  <a:srgbClr val="FF0000"/>
                </a:solidFill>
              </a:rPr>
              <a:t>顺序存储</a:t>
            </a:r>
            <a:endParaRPr lang="en-US" altLang="zh-CN" dirty="0">
              <a:solidFill>
                <a:srgbClr val="FF0000"/>
              </a:solidFill>
            </a:endParaRPr>
          </a:p>
          <a:p>
            <a:pPr lvl="1"/>
            <a:r>
              <a:rPr lang="zh-CN" altLang="en-US" dirty="0"/>
              <a:t>多表聚簇存储</a:t>
            </a:r>
            <a:endParaRPr lang="en-US" altLang="zh-CN" dirty="0"/>
          </a:p>
          <a:p>
            <a:pPr lvl="1"/>
            <a:r>
              <a:rPr lang="en-US" altLang="zh-CN" dirty="0"/>
              <a:t>B+</a:t>
            </a:r>
            <a:r>
              <a:rPr lang="zh-CN" altLang="en-US" dirty="0"/>
              <a:t>树存储</a:t>
            </a:r>
            <a:endParaRPr lang="en-US" altLang="zh-CN" dirty="0"/>
          </a:p>
          <a:p>
            <a:pPr lvl="1"/>
            <a:r>
              <a:rPr lang="zh-CN" altLang="en-US" dirty="0"/>
              <a:t>哈希存储</a:t>
            </a:r>
            <a:endParaRPr lang="zh-CN" altLang="en-US" dirty="0"/>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7171"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a:t>
            </a:r>
            <a:r>
              <a:rPr lang="zh-CN" altLang="en-US" dirty="0">
                <a:solidFill>
                  <a:schemeClr val="accent6"/>
                </a:solidFill>
              </a:rPr>
              <a:t>1  </a:t>
            </a:r>
            <a:r>
              <a:rPr lang="zh-CN" altLang="en-US" dirty="0">
                <a:solidFill>
                  <a:schemeClr val="accent6"/>
                </a:solidFill>
                <a:latin typeface="Times New Roman" panose="02020603050405020304" pitchFamily="18" charset="0"/>
              </a:rPr>
              <a:t>数据组织</a:t>
            </a:r>
            <a:endParaRPr lang="zh-CN" altLang="en-US" dirty="0">
              <a:solidFill>
                <a:schemeClr val="accent6"/>
              </a:solidFill>
              <a:latin typeface="Times New Roman" panose="02020603050405020304" pitchFamily="18" charset="0"/>
            </a:endParaRPr>
          </a:p>
        </p:txBody>
      </p:sp>
      <p:sp>
        <p:nvSpPr>
          <p:cNvPr id="7172"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t>9.1.1 </a:t>
            </a:r>
            <a:r>
              <a:rPr lang="zh-CN" altLang="en-US" dirty="0"/>
              <a:t>数据库的逻辑组织方式与物理组织方式</a:t>
            </a:r>
            <a:endParaRPr lang="en-US" altLang="zh-CN" dirty="0"/>
          </a:p>
          <a:p>
            <a:pPr marL="342900" lvl="0" indent="-342900" eaLnBrk="1" hangingPunct="1">
              <a:lnSpc>
                <a:spcPct val="120000"/>
              </a:lnSpc>
            </a:pPr>
            <a:r>
              <a:rPr lang="en-US" altLang="zh-CN" dirty="0"/>
              <a:t>9.1.2</a:t>
            </a:r>
            <a:r>
              <a:rPr lang="zh-CN" altLang="en-US" dirty="0"/>
              <a:t> 记录表示</a:t>
            </a:r>
            <a:endParaRPr lang="en-US" altLang="zh-CN" dirty="0"/>
          </a:p>
          <a:p>
            <a:pPr marL="342900" lvl="0" indent="-342900" eaLnBrk="1" hangingPunct="1">
              <a:lnSpc>
                <a:spcPct val="120000"/>
              </a:lnSpc>
            </a:pPr>
            <a:r>
              <a:rPr lang="en-US" altLang="zh-CN" dirty="0"/>
              <a:t>9.1.3</a:t>
            </a:r>
            <a:r>
              <a:rPr lang="zh-CN" altLang="en-US" dirty="0"/>
              <a:t> 块的组织</a:t>
            </a:r>
            <a:endParaRPr lang="en-US" altLang="zh-CN" dirty="0"/>
          </a:p>
          <a:p>
            <a:pPr marL="342900" lvl="0" indent="-342900" eaLnBrk="1" hangingPunct="1">
              <a:lnSpc>
                <a:spcPct val="120000"/>
              </a:lnSpc>
            </a:pPr>
            <a:r>
              <a:rPr lang="en-US" altLang="zh-CN" dirty="0"/>
              <a:t>9.1.4</a:t>
            </a:r>
            <a:r>
              <a:rPr lang="zh-CN" altLang="en-US" dirty="0"/>
              <a:t> 关系表的组织</a:t>
            </a:r>
            <a:endParaRPr lang="en-US" altLang="zh-CN"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顺序存储</a:t>
            </a:r>
            <a:endParaRPr lang="zh-CN" altLang="en-US" dirty="0">
              <a:solidFill>
                <a:schemeClr val="accent6"/>
              </a:solidFill>
            </a:endParaRPr>
          </a:p>
        </p:txBody>
      </p:sp>
      <p:sp>
        <p:nvSpPr>
          <p:cNvPr id="77827" name="内容占位符 2"/>
          <p:cNvSpPr>
            <a:spLocks noGrp="1"/>
          </p:cNvSpPr>
          <p:nvPr>
            <p:ph idx="1"/>
          </p:nvPr>
        </p:nvSpPr>
        <p:spPr/>
        <p:txBody>
          <a:bodyPr vert="horz" wrap="square" lIns="91440" tIns="45720" rIns="91440" bIns="45720" anchor="t" anchorCtr="0"/>
          <a:lstStyle/>
          <a:p>
            <a:r>
              <a:rPr lang="zh-CN" altLang="en-US" dirty="0"/>
              <a:t>顺序存储</a:t>
            </a:r>
            <a:endParaRPr lang="en-US" altLang="zh-CN" dirty="0"/>
          </a:p>
          <a:p>
            <a:pPr lvl="1"/>
            <a:r>
              <a:rPr lang="zh-CN" altLang="en-US" dirty="0"/>
              <a:t>一个表中的各条记录根据指定的属性或属性组的取值大小顺序的存放</a:t>
            </a:r>
            <a:endParaRPr lang="en-US" altLang="zh-CN" dirty="0"/>
          </a:p>
          <a:p>
            <a:pPr lvl="1"/>
            <a:r>
              <a:rPr lang="zh-CN" altLang="en-US" dirty="0"/>
              <a:t>同一个表的不同块中通过指针链接实现有序</a:t>
            </a:r>
            <a:endParaRPr lang="zh-CN" altLang="en-US" dirty="0"/>
          </a:p>
        </p:txBody>
      </p:sp>
      <p:sp>
        <p:nvSpPr>
          <p:cNvPr id="77828" name="文本框 4"/>
          <p:cNvSpPr txBox="1"/>
          <p:nvPr/>
        </p:nvSpPr>
        <p:spPr>
          <a:xfrm>
            <a:off x="151420" y="123478"/>
            <a:ext cx="61156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顺序存储</a:t>
            </a:r>
            <a:endParaRPr lang="zh-CN" altLang="en-US" dirty="0">
              <a:solidFill>
                <a:schemeClr val="accent6"/>
              </a:solidFill>
            </a:endParaRPr>
          </a:p>
        </p:txBody>
      </p:sp>
      <p:sp>
        <p:nvSpPr>
          <p:cNvPr id="78851" name="内容占位符 2"/>
          <p:cNvSpPr>
            <a:spLocks noGrp="1"/>
          </p:cNvSpPr>
          <p:nvPr>
            <p:ph idx="1"/>
          </p:nvPr>
        </p:nvSpPr>
        <p:spPr/>
        <p:txBody>
          <a:bodyPr vert="horz" wrap="square" lIns="91440" tIns="45720" rIns="91440" bIns="45720" anchor="t" anchorCtr="0"/>
          <a:lstStyle/>
          <a:p>
            <a:r>
              <a:rPr lang="zh-CN" altLang="en-US" dirty="0"/>
              <a:t>顺序存储的优劣</a:t>
            </a:r>
            <a:endParaRPr lang="en-US" altLang="zh-CN" dirty="0"/>
          </a:p>
          <a:p>
            <a:pPr lvl="1"/>
            <a:r>
              <a:rPr lang="zh-CN" altLang="en-US" dirty="0"/>
              <a:t>优势：可以高效地处理按排序属性（组）进行查询的请求</a:t>
            </a:r>
            <a:endParaRPr lang="en-US" altLang="zh-CN" dirty="0"/>
          </a:p>
          <a:p>
            <a:pPr lvl="2"/>
            <a:r>
              <a:rPr lang="zh-CN" altLang="en-US" dirty="0"/>
              <a:t>例：如果</a:t>
            </a:r>
            <a:r>
              <a:rPr lang="en-US" altLang="zh-CN" dirty="0"/>
              <a:t>Student</a:t>
            </a:r>
            <a:r>
              <a:rPr lang="zh-CN" altLang="en-US" dirty="0"/>
              <a:t>表按专业</a:t>
            </a:r>
            <a:r>
              <a:rPr lang="en-US" altLang="zh-CN" dirty="0"/>
              <a:t>Smajor</a:t>
            </a:r>
            <a:r>
              <a:rPr lang="zh-CN" altLang="en-US" dirty="0"/>
              <a:t>的升序存放，则可以快速回答如下</a:t>
            </a:r>
            <a:r>
              <a:rPr lang="en-US" altLang="zh-CN" dirty="0"/>
              <a:t>SQL</a:t>
            </a:r>
            <a:r>
              <a:rPr lang="zh-CN" altLang="en-US" dirty="0"/>
              <a:t>语句</a:t>
            </a:r>
            <a:endParaRPr lang="en-US" altLang="zh-CN" dirty="0"/>
          </a:p>
          <a:p>
            <a:pPr lvl="2">
              <a:buNone/>
            </a:pPr>
            <a:endParaRPr lang="en-US" altLang="zh-CN" dirty="0"/>
          </a:p>
          <a:p>
            <a:pPr>
              <a:buNone/>
            </a:pPr>
            <a:r>
              <a:rPr lang="en-US" altLang="zh-CN" sz="1800" b="0" dirty="0"/>
              <a:t>		</a:t>
            </a:r>
            <a:endParaRPr lang="en-US" altLang="zh-CN" dirty="0"/>
          </a:p>
        </p:txBody>
      </p:sp>
      <p:sp>
        <p:nvSpPr>
          <p:cNvPr id="78852" name="文本框 3"/>
          <p:cNvSpPr txBox="1"/>
          <p:nvPr/>
        </p:nvSpPr>
        <p:spPr>
          <a:xfrm>
            <a:off x="2411413" y="3363913"/>
            <a:ext cx="4105275" cy="92392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Sno, Sname, Ssex</a:t>
            </a:r>
            <a:endParaRPr lang="zh-CN" altLang="zh-CN" sz="1800" dirty="0"/>
          </a:p>
          <a:p>
            <a:pPr marL="0" lvl="0" indent="0">
              <a:spcBef>
                <a:spcPct val="0"/>
              </a:spcBef>
              <a:buSzTx/>
              <a:buFontTx/>
              <a:buNone/>
            </a:pPr>
            <a:r>
              <a:rPr lang="en-US" altLang="zh-CN" sz="1800" dirty="0"/>
              <a:t>FROM Student</a:t>
            </a:r>
            <a:endParaRPr lang="zh-CN" altLang="zh-CN" sz="1800" dirty="0"/>
          </a:p>
          <a:p>
            <a:pPr marL="0" lvl="0" indent="0">
              <a:spcBef>
                <a:spcPct val="0"/>
              </a:spcBef>
              <a:buSzTx/>
              <a:buFontTx/>
              <a:buNone/>
            </a:pPr>
            <a:r>
              <a:rPr lang="en-US" altLang="zh-CN" sz="1800" dirty="0"/>
              <a:t>WHERE Smajor=’</a:t>
            </a:r>
            <a:r>
              <a:rPr lang="zh-CN" altLang="zh-CN" sz="1800" dirty="0"/>
              <a:t>计算机科学与技术</a:t>
            </a:r>
            <a:r>
              <a:rPr lang="en-US" altLang="zh-CN" sz="1800" dirty="0"/>
              <a:t>’ </a:t>
            </a:r>
            <a:endParaRPr lang="zh-CN" altLang="zh-CN" sz="1800" dirty="0"/>
          </a:p>
        </p:txBody>
      </p:sp>
      <p:sp>
        <p:nvSpPr>
          <p:cNvPr id="78853" name="文本框 5"/>
          <p:cNvSpPr txBox="1"/>
          <p:nvPr/>
        </p:nvSpPr>
        <p:spPr>
          <a:xfrm>
            <a:off x="187424" y="123478"/>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顺序存储</a:t>
            </a:r>
            <a:endParaRPr lang="zh-CN" altLang="en-US" dirty="0">
              <a:solidFill>
                <a:schemeClr val="accent6"/>
              </a:solidFill>
            </a:endParaRPr>
          </a:p>
        </p:txBody>
      </p:sp>
      <p:sp>
        <p:nvSpPr>
          <p:cNvPr id="79875" name="内容占位符 2"/>
          <p:cNvSpPr>
            <a:spLocks noGrp="1"/>
          </p:cNvSpPr>
          <p:nvPr>
            <p:ph idx="1"/>
          </p:nvPr>
        </p:nvSpPr>
        <p:spPr/>
        <p:txBody>
          <a:bodyPr vert="horz" wrap="square" lIns="91440" tIns="45720" rIns="91440" bIns="45720" anchor="t" anchorCtr="0"/>
          <a:lstStyle/>
          <a:p>
            <a:r>
              <a:rPr lang="zh-CN" altLang="en-US" dirty="0"/>
              <a:t>顺序存储</a:t>
            </a:r>
            <a:endParaRPr lang="en-US" altLang="zh-CN" dirty="0"/>
          </a:p>
          <a:p>
            <a:pPr lvl="1"/>
            <a:r>
              <a:rPr lang="zh-CN" altLang="en-US" dirty="0"/>
              <a:t>劣势：维护代价较高（在增改时需要移动已有的记录以保序）</a:t>
            </a:r>
            <a:endParaRPr lang="en-US" altLang="zh-CN" dirty="0"/>
          </a:p>
          <a:p>
            <a:pPr>
              <a:buNone/>
            </a:pPr>
            <a:r>
              <a:rPr lang="en-US" altLang="zh-CN" sz="1800" b="0" dirty="0"/>
              <a:t>		</a:t>
            </a:r>
            <a:endParaRPr lang="en-US" altLang="zh-CN" dirty="0"/>
          </a:p>
        </p:txBody>
      </p:sp>
      <p:sp>
        <p:nvSpPr>
          <p:cNvPr id="79876" name="文本框 4"/>
          <p:cNvSpPr txBox="1"/>
          <p:nvPr/>
        </p:nvSpPr>
        <p:spPr>
          <a:xfrm>
            <a:off x="79412" y="123478"/>
            <a:ext cx="755576" cy="55552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多表聚簇存储</a:t>
            </a:r>
            <a:endParaRPr lang="zh-CN" altLang="en-US" dirty="0">
              <a:solidFill>
                <a:schemeClr val="accent6"/>
              </a:solidFill>
            </a:endParaRPr>
          </a:p>
        </p:txBody>
      </p:sp>
      <p:sp>
        <p:nvSpPr>
          <p:cNvPr id="72707" name="内容占位符 2"/>
          <p:cNvSpPr>
            <a:spLocks noGrp="1"/>
          </p:cNvSpPr>
          <p:nvPr>
            <p:ph idx="1"/>
          </p:nvPr>
        </p:nvSpPr>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t>顺序存储</a:t>
            </a:r>
            <a:endParaRPr lang="en-US" altLang="zh-CN" dirty="0"/>
          </a:p>
          <a:p>
            <a:pPr lvl="1"/>
            <a:r>
              <a:rPr lang="zh-CN" altLang="en-US" dirty="0">
                <a:solidFill>
                  <a:srgbClr val="FF0000"/>
                </a:solidFill>
              </a:rPr>
              <a:t>多表聚簇存储</a:t>
            </a:r>
            <a:endParaRPr lang="en-US" altLang="zh-CN" dirty="0">
              <a:solidFill>
                <a:srgbClr val="FF0000"/>
              </a:solidFill>
            </a:endParaRPr>
          </a:p>
          <a:p>
            <a:pPr lvl="1"/>
            <a:r>
              <a:rPr lang="en-US" altLang="zh-CN" dirty="0"/>
              <a:t>B+</a:t>
            </a:r>
            <a:r>
              <a:rPr lang="zh-CN" altLang="en-US" dirty="0"/>
              <a:t>树存储</a:t>
            </a:r>
            <a:endParaRPr lang="en-US" altLang="zh-CN" dirty="0"/>
          </a:p>
          <a:p>
            <a:pPr lvl="1"/>
            <a:r>
              <a:rPr lang="zh-CN" altLang="en-US" dirty="0"/>
              <a:t>哈希存储</a:t>
            </a:r>
            <a:endParaRPr lang="zh-CN" altLang="en-US" dirty="0"/>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多表聚簇存储</a:t>
            </a:r>
            <a:endParaRPr lang="zh-CN" altLang="en-US" dirty="0">
              <a:solidFill>
                <a:schemeClr val="accent6"/>
              </a:solidFill>
            </a:endParaRPr>
          </a:p>
        </p:txBody>
      </p:sp>
      <p:sp>
        <p:nvSpPr>
          <p:cNvPr id="81923" name="内容占位符 2"/>
          <p:cNvSpPr>
            <a:spLocks noGrp="1"/>
          </p:cNvSpPr>
          <p:nvPr>
            <p:ph idx="1"/>
          </p:nvPr>
        </p:nvSpPr>
        <p:spPr/>
        <p:txBody>
          <a:bodyPr vert="horz" wrap="square" lIns="91440" tIns="45720" rIns="91440" bIns="45720" anchor="t" anchorCtr="0"/>
          <a:lstStyle/>
          <a:p>
            <a:r>
              <a:rPr lang="zh-CN" altLang="en-US" dirty="0"/>
              <a:t>多表聚簇存储</a:t>
            </a:r>
            <a:endParaRPr lang="en-US" altLang="zh-CN" dirty="0"/>
          </a:p>
          <a:p>
            <a:pPr lvl="1"/>
            <a:r>
              <a:rPr lang="zh-CN" altLang="en-US" dirty="0"/>
              <a:t>不同表的元组聚簇存放在同一组块中</a:t>
            </a:r>
            <a:endParaRPr lang="en-US" altLang="zh-CN" dirty="0"/>
          </a:p>
        </p:txBody>
      </p:sp>
      <p:sp>
        <p:nvSpPr>
          <p:cNvPr id="81924" name="文本框 4"/>
          <p:cNvSpPr txBox="1"/>
          <p:nvPr/>
        </p:nvSpPr>
        <p:spPr>
          <a:xfrm>
            <a:off x="151420" y="123478"/>
            <a:ext cx="611560"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多表聚簇存储</a:t>
            </a:r>
            <a:endParaRPr lang="zh-CN" altLang="en-US" dirty="0">
              <a:solidFill>
                <a:schemeClr val="accent6"/>
              </a:solidFill>
            </a:endParaRPr>
          </a:p>
        </p:txBody>
      </p:sp>
      <p:sp>
        <p:nvSpPr>
          <p:cNvPr id="82947" name="内容占位符 2"/>
          <p:cNvSpPr>
            <a:spLocks noGrp="1"/>
          </p:cNvSpPr>
          <p:nvPr>
            <p:ph idx="1"/>
          </p:nvPr>
        </p:nvSpPr>
        <p:spPr/>
        <p:txBody>
          <a:bodyPr vert="horz" wrap="square" lIns="91440" tIns="45720" rIns="91440" bIns="45720" anchor="t" anchorCtr="0"/>
          <a:lstStyle/>
          <a:p>
            <a:r>
              <a:rPr lang="zh-CN" altLang="en-US" dirty="0"/>
              <a:t>多表聚簇存储</a:t>
            </a:r>
            <a:endParaRPr lang="en-US" altLang="zh-CN" dirty="0"/>
          </a:p>
          <a:p>
            <a:pPr lvl="1"/>
            <a:r>
              <a:rPr lang="zh-CN" altLang="en-US" dirty="0"/>
              <a:t>例：两个具有主外码的参照关系表</a:t>
            </a:r>
            <a:r>
              <a:rPr lang="en-US" altLang="zh-CN" dirty="0"/>
              <a:t>Student</a:t>
            </a:r>
            <a:r>
              <a:rPr lang="zh-CN" altLang="en-US" dirty="0"/>
              <a:t>和</a:t>
            </a:r>
            <a:r>
              <a:rPr lang="en-US" altLang="zh-CN" dirty="0"/>
              <a:t>SC</a:t>
            </a:r>
            <a:r>
              <a:rPr lang="zh-CN" altLang="en-US" dirty="0"/>
              <a:t>，按照学号</a:t>
            </a:r>
            <a:r>
              <a:rPr lang="en-US" altLang="zh-CN" dirty="0"/>
              <a:t>Sno</a:t>
            </a:r>
            <a:r>
              <a:rPr lang="zh-CN" altLang="en-US" dirty="0"/>
              <a:t>相等聚簇存放</a:t>
            </a:r>
            <a:endParaRPr lang="zh-CN" altLang="en-US" dirty="0"/>
          </a:p>
        </p:txBody>
      </p:sp>
      <p:sp>
        <p:nvSpPr>
          <p:cNvPr id="82948" name="文本框 4"/>
          <p:cNvSpPr txBox="1"/>
          <p:nvPr/>
        </p:nvSpPr>
        <p:spPr>
          <a:xfrm>
            <a:off x="115416" y="123478"/>
            <a:ext cx="683568"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多表聚簇存储</a:t>
            </a:r>
            <a:endParaRPr lang="zh-CN" altLang="en-US" dirty="0">
              <a:solidFill>
                <a:schemeClr val="accent6"/>
              </a:solidFill>
            </a:endParaRPr>
          </a:p>
        </p:txBody>
      </p:sp>
      <p:sp>
        <p:nvSpPr>
          <p:cNvPr id="83972" name="文本框 7"/>
          <p:cNvSpPr txBox="1"/>
          <p:nvPr/>
        </p:nvSpPr>
        <p:spPr>
          <a:xfrm>
            <a:off x="63500" y="123478"/>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pic>
        <p:nvPicPr>
          <p:cNvPr id="3" name="图片 2"/>
          <p:cNvPicPr>
            <a:picLocks noChangeAspect="1"/>
          </p:cNvPicPr>
          <p:nvPr/>
        </p:nvPicPr>
        <p:blipFill>
          <a:blip r:embed="rId1"/>
          <a:stretch>
            <a:fillRect/>
          </a:stretch>
        </p:blipFill>
        <p:spPr>
          <a:xfrm>
            <a:off x="1835785" y="627380"/>
            <a:ext cx="5730875" cy="448119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多表聚簇存储</a:t>
            </a:r>
            <a:endParaRPr lang="zh-CN" altLang="en-US" dirty="0">
              <a:solidFill>
                <a:schemeClr val="accent6"/>
              </a:solidFill>
            </a:endParaRPr>
          </a:p>
        </p:txBody>
      </p:sp>
      <p:sp>
        <p:nvSpPr>
          <p:cNvPr id="84995" name="内容占位符 2"/>
          <p:cNvSpPr>
            <a:spLocks noGrp="1"/>
          </p:cNvSpPr>
          <p:nvPr>
            <p:ph idx="1"/>
          </p:nvPr>
        </p:nvSpPr>
        <p:spPr/>
        <p:txBody>
          <a:bodyPr vert="horz" wrap="square" lIns="91440" tIns="45720" rIns="91440" bIns="45720" anchor="t" anchorCtr="0"/>
          <a:lstStyle/>
          <a:p>
            <a:r>
              <a:rPr lang="zh-CN" altLang="en-US" dirty="0"/>
              <a:t>多表聚簇存储的优劣</a:t>
            </a:r>
            <a:endParaRPr lang="en-US" altLang="zh-CN" dirty="0"/>
          </a:p>
          <a:p>
            <a:pPr lvl="1"/>
            <a:r>
              <a:rPr lang="zh-CN" altLang="en-US" dirty="0"/>
              <a:t>优势：</a:t>
            </a:r>
            <a:endParaRPr lang="en-US" altLang="zh-CN" dirty="0"/>
          </a:p>
          <a:p>
            <a:pPr lvl="2"/>
            <a:r>
              <a:rPr lang="zh-CN" altLang="en-US" dirty="0"/>
              <a:t>减少连接操作带来的开销</a:t>
            </a:r>
            <a:endParaRPr lang="en-US" altLang="zh-CN" dirty="0"/>
          </a:p>
          <a:p>
            <a:pPr lvl="3"/>
            <a:r>
              <a:rPr lang="zh-CN" altLang="en-US" dirty="0"/>
              <a:t>可快速回答如下查询：</a:t>
            </a:r>
            <a:endParaRPr lang="zh-CN" altLang="en-US" dirty="0"/>
          </a:p>
        </p:txBody>
      </p:sp>
      <p:sp>
        <p:nvSpPr>
          <p:cNvPr id="84996" name="文本框 3"/>
          <p:cNvSpPr txBox="1"/>
          <p:nvPr/>
        </p:nvSpPr>
        <p:spPr>
          <a:xfrm>
            <a:off x="1403350" y="3205163"/>
            <a:ext cx="6769050" cy="923330"/>
          </a:xfrm>
          <a:prstGeom prst="rect">
            <a:avLst/>
          </a:prstGeom>
          <a:noFill/>
          <a:ln w="9525" cap="flat" cmpd="sng">
            <a:solidFill>
              <a:schemeClr val="tx1"/>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SC.Sno, Sname, count(*)</a:t>
            </a:r>
            <a:endParaRPr lang="zh-CN" altLang="zh-CN" sz="1800" dirty="0"/>
          </a:p>
          <a:p>
            <a:pPr marL="0" lvl="0" indent="0">
              <a:spcBef>
                <a:spcPct val="0"/>
              </a:spcBef>
              <a:buSzTx/>
              <a:buFontTx/>
              <a:buNone/>
            </a:pPr>
            <a:r>
              <a:rPr lang="en-US" altLang="zh-CN" sz="1800" dirty="0"/>
              <a:t>FROM Student, SC</a:t>
            </a:r>
            <a:endParaRPr lang="zh-CN" altLang="zh-CN" sz="1800" dirty="0"/>
          </a:p>
          <a:p>
            <a:pPr marL="0" lvl="0" indent="0">
              <a:spcBef>
                <a:spcPct val="0"/>
              </a:spcBef>
              <a:buSzTx/>
              <a:buFontTx/>
              <a:buNone/>
            </a:pPr>
            <a:r>
              <a:rPr lang="en-US" altLang="zh-CN" sz="1800" dirty="0"/>
              <a:t>WHERE Student.Sno=SC.sno AND</a:t>
            </a:r>
            <a:r>
              <a:rPr lang="zh-CN" altLang="en-US" sz="1800" dirty="0"/>
              <a:t> </a:t>
            </a:r>
            <a:r>
              <a:rPr lang="en-US" altLang="zh-CN" sz="1800" dirty="0"/>
              <a:t>SC.Sno=’20180001’;</a:t>
            </a:r>
            <a:endParaRPr lang="zh-CN" altLang="zh-CN" sz="1800" dirty="0"/>
          </a:p>
        </p:txBody>
      </p:sp>
      <p:sp>
        <p:nvSpPr>
          <p:cNvPr id="84997" name="文本框 5"/>
          <p:cNvSpPr txBox="1"/>
          <p:nvPr/>
        </p:nvSpPr>
        <p:spPr>
          <a:xfrm>
            <a:off x="115416" y="123478"/>
            <a:ext cx="683568"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多表聚簇存储</a:t>
            </a:r>
            <a:endParaRPr lang="zh-CN" altLang="en-US" dirty="0">
              <a:solidFill>
                <a:schemeClr val="accent6"/>
              </a:solidFill>
            </a:endParaRPr>
          </a:p>
        </p:txBody>
      </p:sp>
      <p:sp>
        <p:nvSpPr>
          <p:cNvPr id="86019" name="内容占位符 2"/>
          <p:cNvSpPr>
            <a:spLocks noGrp="1"/>
          </p:cNvSpPr>
          <p:nvPr>
            <p:ph idx="1"/>
          </p:nvPr>
        </p:nvSpPr>
        <p:spPr>
          <a:xfrm>
            <a:off x="457200" y="1004888"/>
            <a:ext cx="8686800" cy="3641725"/>
          </a:xfrm>
        </p:spPr>
        <p:txBody>
          <a:bodyPr vert="horz" wrap="square" lIns="91440" tIns="45720" rIns="91440" bIns="45720" anchor="t" anchorCtr="0"/>
          <a:lstStyle/>
          <a:p>
            <a:r>
              <a:rPr lang="zh-CN" altLang="en-US" dirty="0"/>
              <a:t>多表聚簇存储的优劣</a:t>
            </a:r>
            <a:endParaRPr lang="en-US" altLang="zh-CN" dirty="0"/>
          </a:p>
          <a:p>
            <a:pPr lvl="1"/>
            <a:r>
              <a:rPr lang="zh-CN" altLang="en-US" dirty="0"/>
              <a:t>劣势：</a:t>
            </a:r>
            <a:endParaRPr lang="en-US" altLang="zh-CN" dirty="0"/>
          </a:p>
          <a:p>
            <a:pPr lvl="2"/>
            <a:r>
              <a:rPr lang="zh-CN" altLang="en-US" dirty="0"/>
              <a:t>降低某些查询的查询效率（同一表中的元组会分散在更多块中）</a:t>
            </a:r>
            <a:endParaRPr lang="en-US" altLang="zh-CN" dirty="0"/>
          </a:p>
          <a:p>
            <a:pPr lvl="3"/>
            <a:r>
              <a:rPr lang="zh-CN" altLang="en-US" dirty="0"/>
              <a:t>如：</a:t>
            </a:r>
            <a:endParaRPr lang="en-US" altLang="zh-CN" dirty="0"/>
          </a:p>
          <a:p>
            <a:pPr lvl="3"/>
            <a:endParaRPr lang="en-US" altLang="zh-CN" dirty="0"/>
          </a:p>
          <a:p>
            <a:pPr lvl="3"/>
            <a:endParaRPr lang="en-US" altLang="zh-CN" dirty="0"/>
          </a:p>
          <a:p>
            <a:pPr lvl="2"/>
            <a:r>
              <a:rPr lang="zh-CN" altLang="en-US" dirty="0"/>
              <a:t>在更新操作时会带来更频繁的数据迁移</a:t>
            </a:r>
            <a:endParaRPr lang="en-US" altLang="zh-CN" dirty="0"/>
          </a:p>
          <a:p>
            <a:pPr lvl="3"/>
            <a:r>
              <a:rPr lang="zh-CN" altLang="en-US" dirty="0"/>
              <a:t>如在新学期插入新的学生选课信息</a:t>
            </a:r>
            <a:endParaRPr lang="zh-CN" altLang="en-US" dirty="0"/>
          </a:p>
        </p:txBody>
      </p:sp>
      <p:sp>
        <p:nvSpPr>
          <p:cNvPr id="86020" name="文本框 3"/>
          <p:cNvSpPr txBox="1"/>
          <p:nvPr/>
        </p:nvSpPr>
        <p:spPr>
          <a:xfrm>
            <a:off x="2123728" y="3127029"/>
            <a:ext cx="6408738" cy="646113"/>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SELECT * FROM Student</a:t>
            </a:r>
            <a:endParaRPr lang="zh-CN" altLang="zh-CN" sz="1800" dirty="0"/>
          </a:p>
          <a:p>
            <a:pPr marL="0" lvl="0" indent="0">
              <a:spcBef>
                <a:spcPct val="0"/>
              </a:spcBef>
              <a:buSzTx/>
              <a:buFontTx/>
              <a:buNone/>
            </a:pPr>
            <a:r>
              <a:rPr lang="en-US" altLang="zh-CN" sz="1800" dirty="0"/>
              <a:t>WHERE Smajor=’ </a:t>
            </a:r>
            <a:r>
              <a:rPr lang="zh-CN" altLang="zh-CN" sz="1800" dirty="0"/>
              <a:t>数据科学与大数据技术</a:t>
            </a:r>
            <a:r>
              <a:rPr lang="en-US" altLang="zh-CN" sz="1800" dirty="0"/>
              <a:t>’ AND Ssex=’</a:t>
            </a:r>
            <a:r>
              <a:rPr lang="zh-CN" altLang="zh-CN" sz="1800" dirty="0"/>
              <a:t>女</a:t>
            </a:r>
            <a:r>
              <a:rPr lang="en-US" altLang="zh-CN" sz="1800" dirty="0"/>
              <a:t>’;</a:t>
            </a:r>
            <a:endParaRPr lang="zh-CN" altLang="zh-CN" sz="1800" dirty="0"/>
          </a:p>
        </p:txBody>
      </p:sp>
      <p:sp>
        <p:nvSpPr>
          <p:cNvPr id="86021" name="文本框 5"/>
          <p:cNvSpPr txBox="1"/>
          <p:nvPr/>
        </p:nvSpPr>
        <p:spPr>
          <a:xfrm>
            <a:off x="43408" y="132879"/>
            <a:ext cx="827584" cy="62753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vert="horz" wrap="square" lIns="91440" tIns="45720" rIns="91440" bIns="45720" anchor="ctr" anchorCtr="0"/>
          <a:lstStyle/>
          <a:p>
            <a:r>
              <a:rPr lang="en-US" altLang="zh-CN" dirty="0">
                <a:solidFill>
                  <a:schemeClr val="accent6"/>
                </a:solidFill>
              </a:rPr>
              <a:t>B+</a:t>
            </a:r>
            <a:r>
              <a:rPr lang="zh-CN" altLang="en-US" dirty="0">
                <a:solidFill>
                  <a:schemeClr val="accent6"/>
                </a:solidFill>
              </a:rPr>
              <a:t>树存储</a:t>
            </a:r>
            <a:endParaRPr lang="zh-CN" altLang="en-US" dirty="0">
              <a:solidFill>
                <a:schemeClr val="accent6"/>
              </a:solidFill>
            </a:endParaRPr>
          </a:p>
        </p:txBody>
      </p:sp>
      <p:sp>
        <p:nvSpPr>
          <p:cNvPr id="72707" name="内容占位符 2"/>
          <p:cNvSpPr>
            <a:spLocks noGrp="1"/>
          </p:cNvSpPr>
          <p:nvPr>
            <p:ph idx="1"/>
          </p:nvPr>
        </p:nvSpPr>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t>顺序存储</a:t>
            </a:r>
            <a:endParaRPr lang="en-US" altLang="zh-CN" dirty="0"/>
          </a:p>
          <a:p>
            <a:pPr lvl="1"/>
            <a:r>
              <a:rPr lang="zh-CN" altLang="en-US" dirty="0"/>
              <a:t>多表聚簇存储</a:t>
            </a:r>
            <a:endParaRPr lang="en-US" altLang="zh-CN" dirty="0"/>
          </a:p>
          <a:p>
            <a:pPr lvl="1"/>
            <a:r>
              <a:rPr lang="en-US" altLang="zh-CN" dirty="0">
                <a:solidFill>
                  <a:srgbClr val="FF0000"/>
                </a:solidFill>
              </a:rPr>
              <a:t>B+</a:t>
            </a:r>
            <a:r>
              <a:rPr lang="zh-CN" altLang="en-US" dirty="0">
                <a:solidFill>
                  <a:srgbClr val="FF0000"/>
                </a:solidFill>
              </a:rPr>
              <a:t>树存储</a:t>
            </a:r>
            <a:endParaRPr lang="en-US" altLang="zh-CN" dirty="0">
              <a:solidFill>
                <a:srgbClr val="FF0000"/>
              </a:solidFill>
            </a:endParaRPr>
          </a:p>
          <a:p>
            <a:pPr lvl="1"/>
            <a:r>
              <a:rPr lang="zh-CN" altLang="en-US" dirty="0"/>
              <a:t>哈希存储</a:t>
            </a:r>
            <a:endParaRPr lang="zh-CN" altLang="en-US" dirty="0"/>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8195" name="Rectangle 2"/>
          <p:cNvSpPr>
            <a:spLocks noGrp="1"/>
          </p:cNvSpPr>
          <p:nvPr>
            <p:ph type="title"/>
          </p:nvPr>
        </p:nvSpPr>
        <p:spPr>
          <a:xfrm>
            <a:off x="457200" y="-30161"/>
            <a:ext cx="8229600" cy="729704"/>
          </a:xfrm>
        </p:spPr>
        <p:txBody>
          <a:bodyPr vert="horz" wrap="square" lIns="91440" tIns="45720" rIns="91440" bIns="45720" anchor="ctr" anchorCtr="0"/>
          <a:lstStyle/>
          <a:p>
            <a:pPr eaLnBrk="1" hangingPunct="1"/>
            <a:r>
              <a:rPr lang="en-US" altLang="zh-CN" dirty="0">
                <a:solidFill>
                  <a:schemeClr val="accent6"/>
                </a:solidFill>
              </a:rPr>
              <a:t>9.1.1</a:t>
            </a:r>
            <a:r>
              <a:rPr lang="zh-CN" altLang="en-US" dirty="0">
                <a:solidFill>
                  <a:schemeClr val="accent6"/>
                </a:solidFill>
              </a:rPr>
              <a:t>  </a:t>
            </a:r>
            <a:r>
              <a:rPr lang="zh-CN" altLang="en-US" dirty="0">
                <a:solidFill>
                  <a:schemeClr val="accent6"/>
                </a:solidFill>
                <a:latin typeface="Times New Roman" panose="02020603050405020304" pitchFamily="18" charset="0"/>
              </a:rPr>
              <a:t>数据库的逻辑与物理组织</a:t>
            </a:r>
            <a:endParaRPr lang="zh-CN" altLang="en-US" dirty="0">
              <a:solidFill>
                <a:schemeClr val="accent6"/>
              </a:solidFill>
              <a:latin typeface="Times New Roman" panose="02020603050405020304" pitchFamily="18" charset="0"/>
            </a:endParaRPr>
          </a:p>
        </p:txBody>
      </p:sp>
      <p:sp>
        <p:nvSpPr>
          <p:cNvPr id="8196" name="Rectangle 3"/>
          <p:cNvSpPr txBox="1"/>
          <p:nvPr/>
        </p:nvSpPr>
        <p:spPr>
          <a:xfrm>
            <a:off x="1116013" y="1131888"/>
            <a:ext cx="7570787" cy="302895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342900" lvl="0" indent="-342900" eaLnBrk="1" hangingPunct="1">
              <a:lnSpc>
                <a:spcPct val="120000"/>
              </a:lnSpc>
            </a:pPr>
            <a:r>
              <a:rPr lang="en-US" altLang="zh-CN" dirty="0">
                <a:solidFill>
                  <a:srgbClr val="FF0000"/>
                </a:solidFill>
              </a:rPr>
              <a:t>9.1.1 </a:t>
            </a:r>
            <a:r>
              <a:rPr lang="zh-CN" altLang="en-US" dirty="0">
                <a:solidFill>
                  <a:srgbClr val="FF0000"/>
                </a:solidFill>
              </a:rPr>
              <a:t>数据库的逻辑组织方式与物理组织方式</a:t>
            </a:r>
            <a:endParaRPr lang="en-US" altLang="zh-CN" dirty="0">
              <a:solidFill>
                <a:srgbClr val="FF0000"/>
              </a:solidFill>
            </a:endParaRPr>
          </a:p>
          <a:p>
            <a:pPr marL="342900" lvl="0" indent="-342900" eaLnBrk="1" hangingPunct="1">
              <a:lnSpc>
                <a:spcPct val="120000"/>
              </a:lnSpc>
            </a:pPr>
            <a:r>
              <a:rPr lang="en-US" altLang="zh-CN" dirty="0"/>
              <a:t>9.1.2</a:t>
            </a:r>
            <a:r>
              <a:rPr lang="zh-CN" altLang="en-US" dirty="0"/>
              <a:t> 记录表示</a:t>
            </a:r>
            <a:endParaRPr lang="en-US" altLang="zh-CN" dirty="0"/>
          </a:p>
          <a:p>
            <a:pPr marL="342900" lvl="0" indent="-342900" eaLnBrk="1" hangingPunct="1">
              <a:lnSpc>
                <a:spcPct val="120000"/>
              </a:lnSpc>
            </a:pPr>
            <a:r>
              <a:rPr lang="en-US" altLang="zh-CN" dirty="0"/>
              <a:t>9.1.3</a:t>
            </a:r>
            <a:r>
              <a:rPr lang="zh-CN" altLang="en-US" dirty="0"/>
              <a:t> 块的组织</a:t>
            </a:r>
            <a:endParaRPr lang="en-US" altLang="zh-CN" dirty="0"/>
          </a:p>
          <a:p>
            <a:pPr marL="342900" lvl="0" indent="-342900" eaLnBrk="1" hangingPunct="1">
              <a:lnSpc>
                <a:spcPct val="120000"/>
              </a:lnSpc>
            </a:pPr>
            <a:r>
              <a:rPr lang="en-US" altLang="zh-CN" dirty="0"/>
              <a:t>9.1.4</a:t>
            </a:r>
            <a:r>
              <a:rPr lang="zh-CN" altLang="en-US" dirty="0"/>
              <a:t> 关系表的组织</a:t>
            </a: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rPr>
              <a:t>B+</a:t>
            </a:r>
            <a:r>
              <a:rPr lang="zh-CN" altLang="en-US" dirty="0">
                <a:solidFill>
                  <a:schemeClr val="accent6"/>
                </a:solidFill>
              </a:rPr>
              <a:t>树存储</a:t>
            </a:r>
            <a:endParaRPr lang="zh-CN" altLang="en-US" dirty="0">
              <a:solidFill>
                <a:schemeClr val="accent6"/>
              </a:solidFill>
            </a:endParaRPr>
          </a:p>
        </p:txBody>
      </p:sp>
      <p:sp>
        <p:nvSpPr>
          <p:cNvPr id="89091" name="内容占位符 2"/>
          <p:cNvSpPr>
            <a:spLocks noGrp="1"/>
          </p:cNvSpPr>
          <p:nvPr>
            <p:ph idx="1"/>
          </p:nvPr>
        </p:nvSpPr>
        <p:spPr/>
        <p:txBody>
          <a:bodyPr vert="horz" wrap="square" lIns="91440" tIns="45720" rIns="91440" bIns="45720" anchor="t" anchorCtr="0"/>
          <a:lstStyle/>
          <a:p>
            <a:r>
              <a:rPr lang="en-US" altLang="zh-CN" dirty="0"/>
              <a:t>B+</a:t>
            </a:r>
            <a:r>
              <a:rPr lang="zh-CN" altLang="en-US" dirty="0"/>
              <a:t>树存储</a:t>
            </a:r>
            <a:endParaRPr lang="en-US" altLang="zh-CN" dirty="0"/>
          </a:p>
          <a:p>
            <a:pPr lvl="1"/>
            <a:r>
              <a:rPr lang="zh-CN" altLang="en-US" dirty="0"/>
              <a:t>以</a:t>
            </a:r>
            <a:r>
              <a:rPr lang="en-US" altLang="zh-CN" dirty="0"/>
              <a:t>B+</a:t>
            </a:r>
            <a:r>
              <a:rPr lang="zh-CN" altLang="en-US" dirty="0"/>
              <a:t>树索引的方式确定记录存放在哪个数据块中</a:t>
            </a:r>
            <a:endParaRPr lang="en-US" altLang="zh-CN" dirty="0"/>
          </a:p>
          <a:p>
            <a:pPr lvl="1"/>
            <a:r>
              <a:rPr lang="zh-CN" altLang="en-US" dirty="0"/>
              <a:t>保持较高的访问效率的同时，降低数据维护开销</a:t>
            </a:r>
            <a:endParaRPr lang="en-US" altLang="zh-CN" dirty="0"/>
          </a:p>
        </p:txBody>
      </p:sp>
      <p:sp>
        <p:nvSpPr>
          <p:cNvPr id="89092" name="文本框 4"/>
          <p:cNvSpPr txBox="1"/>
          <p:nvPr/>
        </p:nvSpPr>
        <p:spPr>
          <a:xfrm>
            <a:off x="0" y="123478"/>
            <a:ext cx="798984" cy="36004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哈希存储</a:t>
            </a:r>
            <a:endParaRPr lang="zh-CN" altLang="en-US" dirty="0">
              <a:solidFill>
                <a:schemeClr val="accent6"/>
              </a:solidFill>
            </a:endParaRPr>
          </a:p>
        </p:txBody>
      </p:sp>
      <p:sp>
        <p:nvSpPr>
          <p:cNvPr id="72707" name="内容占位符 2"/>
          <p:cNvSpPr>
            <a:spLocks noGrp="1"/>
          </p:cNvSpPr>
          <p:nvPr>
            <p:ph idx="1"/>
          </p:nvPr>
        </p:nvSpPr>
        <p:spPr/>
        <p:txBody>
          <a:bodyPr vert="horz" wrap="square" lIns="91440" tIns="45720" rIns="91440" bIns="45720" anchor="t" anchorCtr="0"/>
          <a:lstStyle/>
          <a:p>
            <a:r>
              <a:rPr lang="zh-CN" altLang="en-US" dirty="0"/>
              <a:t>关系表的</a:t>
            </a:r>
            <a:r>
              <a:rPr lang="en-US" altLang="zh-CN" dirty="0"/>
              <a:t>5</a:t>
            </a:r>
            <a:r>
              <a:rPr lang="zh-CN" altLang="en-US" dirty="0"/>
              <a:t>种存放方式</a:t>
            </a:r>
            <a:endParaRPr lang="en-US" altLang="zh-CN" dirty="0"/>
          </a:p>
          <a:p>
            <a:pPr lvl="1"/>
            <a:r>
              <a:rPr lang="zh-CN" altLang="en-US" dirty="0"/>
              <a:t>堆存储</a:t>
            </a:r>
            <a:endParaRPr lang="en-US" altLang="zh-CN" dirty="0"/>
          </a:p>
          <a:p>
            <a:pPr lvl="1"/>
            <a:r>
              <a:rPr lang="zh-CN" altLang="en-US" dirty="0"/>
              <a:t>顺序存储</a:t>
            </a:r>
            <a:endParaRPr lang="en-US" altLang="zh-CN" dirty="0"/>
          </a:p>
          <a:p>
            <a:pPr lvl="1"/>
            <a:r>
              <a:rPr lang="zh-CN" altLang="en-US" dirty="0"/>
              <a:t>多表聚簇存储</a:t>
            </a:r>
            <a:endParaRPr lang="en-US" altLang="zh-CN" dirty="0"/>
          </a:p>
          <a:p>
            <a:pPr lvl="1"/>
            <a:r>
              <a:rPr lang="en-US" altLang="zh-CN" dirty="0"/>
              <a:t>B+</a:t>
            </a:r>
            <a:r>
              <a:rPr lang="zh-CN" altLang="en-US" dirty="0"/>
              <a:t>树存储</a:t>
            </a:r>
            <a:endParaRPr lang="en-US" altLang="zh-CN" dirty="0"/>
          </a:p>
          <a:p>
            <a:pPr lvl="1"/>
            <a:r>
              <a:rPr lang="zh-CN" altLang="en-US" dirty="0">
                <a:solidFill>
                  <a:srgbClr val="FF0000"/>
                </a:solidFill>
              </a:rPr>
              <a:t>哈希存储</a:t>
            </a:r>
            <a:endParaRPr lang="zh-CN" altLang="en-US" dirty="0">
              <a:solidFill>
                <a:srgbClr val="FF0000"/>
              </a:solidFill>
            </a:endParaRPr>
          </a:p>
        </p:txBody>
      </p:sp>
      <p:sp>
        <p:nvSpPr>
          <p:cNvPr id="72708" name="文本框 4"/>
          <p:cNvSpPr txBox="1"/>
          <p:nvPr/>
        </p:nvSpPr>
        <p:spPr>
          <a:xfrm>
            <a:off x="25400" y="123478"/>
            <a:ext cx="539552" cy="48351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哈希存储</a:t>
            </a:r>
            <a:endParaRPr lang="zh-CN" altLang="en-US" dirty="0">
              <a:solidFill>
                <a:schemeClr val="accent6"/>
              </a:solidFill>
            </a:endParaRPr>
          </a:p>
        </p:txBody>
      </p:sp>
      <p:sp>
        <p:nvSpPr>
          <p:cNvPr id="92163" name="内容占位符 2"/>
          <p:cNvSpPr>
            <a:spLocks noGrp="1"/>
          </p:cNvSpPr>
          <p:nvPr>
            <p:ph idx="1"/>
          </p:nvPr>
        </p:nvSpPr>
        <p:spPr/>
        <p:txBody>
          <a:bodyPr vert="horz" wrap="square" lIns="91440" tIns="45720" rIns="91440" bIns="45720" anchor="t" anchorCtr="0"/>
          <a:lstStyle/>
          <a:p>
            <a:r>
              <a:rPr lang="zh-CN" altLang="en-US" dirty="0"/>
              <a:t>哈希存储</a:t>
            </a:r>
            <a:endParaRPr lang="en-US" altLang="zh-CN" dirty="0"/>
          </a:p>
          <a:p>
            <a:pPr lvl="1"/>
            <a:r>
              <a:rPr lang="zh-CN" altLang="en-US" dirty="0"/>
              <a:t>用哈希函数计算表中指定属性的哈希值，以此确定相应记录放在哪个块中</a:t>
            </a:r>
            <a:endParaRPr lang="en-US" altLang="zh-CN" dirty="0"/>
          </a:p>
          <a:p>
            <a:pPr lvl="2"/>
            <a:endParaRPr lang="en-US" altLang="zh-CN" dirty="0"/>
          </a:p>
          <a:p>
            <a:pPr lvl="2"/>
            <a:r>
              <a:rPr lang="zh-CN" altLang="en-US" dirty="0"/>
              <a:t>哈希表：由</a:t>
            </a:r>
            <a:r>
              <a:rPr lang="en-US" altLang="zh-CN" dirty="0"/>
              <a:t>B</a:t>
            </a:r>
            <a:r>
              <a:rPr lang="zh-CN" altLang="en-US" dirty="0"/>
              <a:t>个哈希桶组成，每个桶编号</a:t>
            </a:r>
            <a:r>
              <a:rPr lang="en-US" altLang="zh-CN" dirty="0"/>
              <a:t>0</a:t>
            </a:r>
            <a:r>
              <a:rPr lang="zh-CN" altLang="en-US" dirty="0"/>
              <a:t>到</a:t>
            </a:r>
            <a:r>
              <a:rPr lang="en-US" altLang="zh-CN" dirty="0"/>
              <a:t>B-1</a:t>
            </a:r>
            <a:r>
              <a:rPr lang="zh-CN" altLang="en-US" dirty="0"/>
              <a:t>，对应一个或多个物理块，存放一条或多条记录</a:t>
            </a:r>
            <a:endParaRPr lang="en-US" altLang="zh-CN" dirty="0"/>
          </a:p>
          <a:p>
            <a:pPr lvl="2"/>
            <a:endParaRPr lang="en-US" altLang="zh-CN" dirty="0"/>
          </a:p>
          <a:p>
            <a:pPr lvl="2"/>
            <a:r>
              <a:rPr lang="zh-CN" altLang="en-US" dirty="0"/>
              <a:t>哈希函数：输入为记录的哈希属性，输出为介于</a:t>
            </a:r>
            <a:r>
              <a:rPr lang="en-US" altLang="zh-CN" dirty="0"/>
              <a:t>0</a:t>
            </a:r>
            <a:r>
              <a:rPr lang="zh-CN" altLang="en-US" dirty="0"/>
              <a:t>到</a:t>
            </a:r>
            <a:r>
              <a:rPr lang="en-US" altLang="zh-CN" dirty="0"/>
              <a:t>B-1</a:t>
            </a:r>
            <a:r>
              <a:rPr lang="zh-CN" altLang="en-US" dirty="0"/>
              <a:t>之间的整数，对应哈希桶号</a:t>
            </a:r>
            <a:endParaRPr lang="en-US" altLang="zh-CN" dirty="0"/>
          </a:p>
        </p:txBody>
      </p:sp>
      <p:sp>
        <p:nvSpPr>
          <p:cNvPr id="92164" name="文本框 4"/>
          <p:cNvSpPr txBox="1"/>
          <p:nvPr/>
        </p:nvSpPr>
        <p:spPr>
          <a:xfrm>
            <a:off x="63500" y="205755"/>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vert="horz" wrap="square" lIns="91440" tIns="45720" rIns="91440" bIns="45720" anchor="ctr" anchorCtr="0"/>
          <a:lstStyle/>
          <a:p>
            <a:r>
              <a:rPr lang="zh-CN" altLang="en-US" dirty="0">
                <a:solidFill>
                  <a:schemeClr val="accent6"/>
                </a:solidFill>
              </a:rPr>
              <a:t>哈希存储</a:t>
            </a:r>
            <a:endParaRPr lang="zh-CN" altLang="en-US" dirty="0">
              <a:solidFill>
                <a:schemeClr val="accent6"/>
              </a:solidFill>
            </a:endParaRPr>
          </a:p>
        </p:txBody>
      </p:sp>
      <p:sp>
        <p:nvSpPr>
          <p:cNvPr id="94211" name="内容占位符 2"/>
          <p:cNvSpPr>
            <a:spLocks noGrp="1"/>
          </p:cNvSpPr>
          <p:nvPr>
            <p:ph idx="1"/>
          </p:nvPr>
        </p:nvSpPr>
        <p:spPr/>
        <p:txBody>
          <a:bodyPr vert="horz" wrap="square" lIns="91440" tIns="45720" rIns="91440" bIns="45720" anchor="t" anchorCtr="0"/>
          <a:lstStyle/>
          <a:p>
            <a:r>
              <a:rPr lang="zh-CN" altLang="en-US" dirty="0"/>
              <a:t>哈希存储的优势</a:t>
            </a:r>
            <a:endParaRPr lang="en-US" altLang="zh-CN" dirty="0"/>
          </a:p>
          <a:p>
            <a:pPr lvl="1"/>
            <a:r>
              <a:rPr lang="zh-CN" altLang="en-US" dirty="0"/>
              <a:t>将记录的存储位置与其指定属性的取值之间建立一个对应关系，查找记录时可快速定位这条记录</a:t>
            </a:r>
            <a:endParaRPr lang="en-US" altLang="zh-CN" dirty="0"/>
          </a:p>
        </p:txBody>
      </p:sp>
      <p:sp>
        <p:nvSpPr>
          <p:cNvPr id="94212" name="文本框 4"/>
          <p:cNvSpPr txBox="1"/>
          <p:nvPr/>
        </p:nvSpPr>
        <p:spPr>
          <a:xfrm>
            <a:off x="115416" y="123478"/>
            <a:ext cx="683568"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灯片编号占位符 5"/>
          <p:cNvSpPr txBox="1">
            <a:spLocks noGrp="1"/>
          </p:cNvSpPr>
          <p:nvPr>
            <p:ph type="sldNum" sz="quarter"/>
          </p:nvPr>
        </p:nvSpPr>
        <p:spPr>
          <a:xfrm>
            <a:off x="0" y="0"/>
            <a:ext cx="45720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96259"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关系数据库存储管理</a:t>
            </a:r>
            <a:endParaRPr lang="zh-CN" altLang="en-US" dirty="0">
              <a:solidFill>
                <a:schemeClr val="accent6"/>
              </a:solidFill>
            </a:endParaRPr>
          </a:p>
        </p:txBody>
      </p:sp>
      <p:sp>
        <p:nvSpPr>
          <p:cNvPr id="96260"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solidFill>
                  <a:srgbClr val="000000"/>
                </a:solidFill>
              </a:rPr>
              <a:t>9.</a:t>
            </a:r>
            <a:r>
              <a:rPr lang="zh-CN" altLang="en-US" dirty="0">
                <a:solidFill>
                  <a:srgbClr val="000000"/>
                </a:solidFill>
              </a:rPr>
              <a:t>1  </a:t>
            </a:r>
            <a:r>
              <a:rPr lang="zh-CN" altLang="en-US" dirty="0">
                <a:solidFill>
                  <a:srgbClr val="000000"/>
                </a:solidFill>
                <a:latin typeface="Times New Roman" panose="02020603050405020304" pitchFamily="18" charset="0"/>
              </a:rPr>
              <a:t>数据组织</a:t>
            </a:r>
            <a:endParaRPr lang="zh-CN" altLang="en-US" dirty="0">
              <a:solidFill>
                <a:srgbClr val="000000"/>
              </a:solidFill>
            </a:endParaRPr>
          </a:p>
          <a:p>
            <a:pPr eaLnBrk="1" hangingPunct="1">
              <a:lnSpc>
                <a:spcPct val="120000"/>
              </a:lnSpc>
            </a:pPr>
            <a:r>
              <a:rPr lang="en-US" altLang="zh-CN" dirty="0">
                <a:solidFill>
                  <a:srgbClr val="FF0000"/>
                </a:solidFill>
              </a:rPr>
              <a:t>9.</a:t>
            </a:r>
            <a:r>
              <a:rPr lang="zh-CN" altLang="en-US" dirty="0">
                <a:solidFill>
                  <a:srgbClr val="FF0000"/>
                </a:solidFill>
              </a:rPr>
              <a:t>2  </a:t>
            </a:r>
            <a:r>
              <a:rPr lang="zh-CN" altLang="en-US" dirty="0">
                <a:solidFill>
                  <a:srgbClr val="FF0000"/>
                </a:solidFill>
                <a:latin typeface="Times New Roman" panose="02020603050405020304" pitchFamily="18" charset="0"/>
              </a:rPr>
              <a:t>索引结构</a:t>
            </a:r>
            <a:endParaRPr lang="en-US" altLang="zh-CN" dirty="0">
              <a:solidFill>
                <a:srgbClr val="FF0000"/>
              </a:solidFill>
              <a:latin typeface="Times New Roman" panose="02020603050405020304" pitchFamily="18" charset="0"/>
            </a:endParaRPr>
          </a:p>
          <a:p>
            <a:pPr eaLnBrk="1" hangingPunct="1">
              <a:lnSpc>
                <a:spcPct val="120000"/>
              </a:lnSpc>
            </a:pPr>
            <a:r>
              <a:rPr lang="zh-CN" altLang="en-US" dirty="0">
                <a:latin typeface="Times New Roman" panose="02020603050405020304" pitchFamily="18" charset="0"/>
              </a:rPr>
              <a:t>本章小结</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97283"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9.2</a:t>
            </a:r>
            <a:r>
              <a:rPr lang="zh-CN" altLang="en-US" dirty="0">
                <a:solidFill>
                  <a:schemeClr val="accent6"/>
                </a:solidFill>
              </a:rPr>
              <a:t> </a:t>
            </a:r>
            <a:r>
              <a:rPr lang="zh-CN" altLang="en-US" dirty="0">
                <a:solidFill>
                  <a:schemeClr val="accent6"/>
                </a:solidFill>
                <a:latin typeface="Times New Roman" panose="02020603050405020304" pitchFamily="18" charset="0"/>
              </a:rPr>
              <a:t>索引结构</a:t>
            </a:r>
            <a:endParaRPr lang="zh-CN" altLang="en-US" dirty="0">
              <a:solidFill>
                <a:schemeClr val="accent6"/>
              </a:solidFill>
              <a:latin typeface="Times New Roman" panose="02020603050405020304" pitchFamily="18" charset="0"/>
            </a:endParaRPr>
          </a:p>
        </p:txBody>
      </p:sp>
      <p:sp>
        <p:nvSpPr>
          <p:cNvPr id="97284"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zh-CN" altLang="en-US" dirty="0">
                <a:solidFill>
                  <a:srgbClr val="000000"/>
                </a:solidFill>
              </a:rPr>
              <a:t>导语</a:t>
            </a:r>
            <a:endParaRPr lang="en-US" altLang="zh-CN" dirty="0">
              <a:solidFill>
                <a:srgbClr val="000000"/>
              </a:solidFill>
            </a:endParaRPr>
          </a:p>
          <a:p>
            <a:pPr lvl="1" eaLnBrk="1" hangingPunct="1">
              <a:lnSpc>
                <a:spcPct val="120000"/>
              </a:lnSpc>
            </a:pPr>
            <a:r>
              <a:rPr lang="zh-CN" altLang="en-US" dirty="0">
                <a:solidFill>
                  <a:srgbClr val="000000"/>
                </a:solidFill>
              </a:rPr>
              <a:t>索引</a:t>
            </a:r>
            <a:r>
              <a:rPr lang="en-US" altLang="zh-CN" dirty="0">
                <a:solidFill>
                  <a:srgbClr val="000000"/>
                </a:solidFill>
              </a:rPr>
              <a:t>——</a:t>
            </a:r>
            <a:r>
              <a:rPr lang="zh-CN" altLang="en-US" dirty="0">
                <a:solidFill>
                  <a:srgbClr val="000000"/>
                </a:solidFill>
              </a:rPr>
              <a:t>类似图书目录的附加结构，提高查询处理效率</a:t>
            </a:r>
            <a:endParaRPr lang="zh-CN" altLang="en-US" dirty="0">
              <a:solidFill>
                <a:srgbClr val="000000"/>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98307"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9.2</a:t>
            </a:r>
            <a:r>
              <a:rPr lang="zh-CN" altLang="en-US" dirty="0">
                <a:solidFill>
                  <a:schemeClr val="accent6"/>
                </a:solidFill>
              </a:rPr>
              <a:t> </a:t>
            </a:r>
            <a:r>
              <a:rPr lang="zh-CN" altLang="en-US" dirty="0">
                <a:solidFill>
                  <a:schemeClr val="accent6"/>
                </a:solidFill>
                <a:latin typeface="Times New Roman" panose="02020603050405020304" pitchFamily="18" charset="0"/>
              </a:rPr>
              <a:t>索引结构</a:t>
            </a:r>
            <a:endParaRPr lang="zh-CN" altLang="en-US" dirty="0">
              <a:solidFill>
                <a:schemeClr val="accent6"/>
              </a:solidFill>
              <a:latin typeface="Times New Roman" panose="02020603050405020304" pitchFamily="18" charset="0"/>
            </a:endParaRPr>
          </a:p>
        </p:txBody>
      </p:sp>
      <p:sp>
        <p:nvSpPr>
          <p:cNvPr id="98308" name="Rectangle 3"/>
          <p:cNvSpPr>
            <a:spLocks noGrp="1"/>
          </p:cNvSpPr>
          <p:nvPr>
            <p:ph idx="1"/>
          </p:nvPr>
        </p:nvSpPr>
        <p:spPr>
          <a:xfrm>
            <a:off x="305780" y="843558"/>
            <a:ext cx="8280920" cy="3028950"/>
          </a:xfrm>
        </p:spPr>
        <p:txBody>
          <a:bodyPr vert="horz" wrap="square" lIns="91440" tIns="45720" rIns="91440" bIns="45720" anchor="t" anchorCtr="0"/>
          <a:lstStyle/>
          <a:p>
            <a:pPr eaLnBrk="1" hangingPunct="1">
              <a:lnSpc>
                <a:spcPct val="120000"/>
              </a:lnSpc>
            </a:pPr>
            <a:r>
              <a:rPr lang="zh-CN" altLang="en-US" dirty="0">
                <a:solidFill>
                  <a:srgbClr val="000000"/>
                </a:solidFill>
              </a:rPr>
              <a:t>导语</a:t>
            </a:r>
            <a:endParaRPr lang="en-US" altLang="zh-CN" dirty="0">
              <a:solidFill>
                <a:srgbClr val="000000"/>
              </a:solidFill>
            </a:endParaRPr>
          </a:p>
          <a:p>
            <a:pPr lvl="1" eaLnBrk="1" hangingPunct="1">
              <a:lnSpc>
                <a:spcPct val="120000"/>
              </a:lnSpc>
            </a:pPr>
            <a:r>
              <a:rPr lang="zh-CN" altLang="en-US" dirty="0">
                <a:solidFill>
                  <a:srgbClr val="000000"/>
                </a:solidFill>
              </a:rPr>
              <a:t>索引的优劣</a:t>
            </a:r>
            <a:endParaRPr lang="en-US" altLang="zh-CN" dirty="0">
              <a:solidFill>
                <a:srgbClr val="000000"/>
              </a:solidFill>
            </a:endParaRPr>
          </a:p>
          <a:p>
            <a:pPr lvl="2" eaLnBrk="1" hangingPunct="1">
              <a:lnSpc>
                <a:spcPct val="120000"/>
              </a:lnSpc>
            </a:pPr>
            <a:r>
              <a:rPr lang="zh-CN" altLang="en-US" dirty="0">
                <a:solidFill>
                  <a:srgbClr val="000000"/>
                </a:solidFill>
              </a:rPr>
              <a:t>优势</a:t>
            </a:r>
            <a:endParaRPr lang="en-US" altLang="zh-CN" dirty="0">
              <a:solidFill>
                <a:srgbClr val="000000"/>
              </a:solidFill>
            </a:endParaRPr>
          </a:p>
          <a:p>
            <a:pPr lvl="3" eaLnBrk="1" hangingPunct="1">
              <a:lnSpc>
                <a:spcPct val="120000"/>
              </a:lnSpc>
            </a:pPr>
            <a:r>
              <a:rPr lang="zh-CN" altLang="en-US" dirty="0">
                <a:solidFill>
                  <a:srgbClr val="000000"/>
                </a:solidFill>
              </a:rPr>
              <a:t>表的索引块数量通常比数据块数量少得多</a:t>
            </a:r>
            <a:endParaRPr lang="en-US" altLang="zh-CN" dirty="0">
              <a:solidFill>
                <a:srgbClr val="000000"/>
              </a:solidFill>
            </a:endParaRPr>
          </a:p>
          <a:p>
            <a:pPr lvl="3" eaLnBrk="1" hangingPunct="1">
              <a:lnSpc>
                <a:spcPct val="120000"/>
              </a:lnSpc>
            </a:pPr>
            <a:r>
              <a:rPr lang="zh-CN" altLang="en-US" dirty="0">
                <a:solidFill>
                  <a:srgbClr val="000000"/>
                </a:solidFill>
              </a:rPr>
              <a:t>可以有高效的方法快速查找索引块</a:t>
            </a:r>
            <a:endParaRPr lang="en-US" altLang="zh-CN" dirty="0">
              <a:solidFill>
                <a:srgbClr val="000000"/>
              </a:solidFill>
            </a:endParaRPr>
          </a:p>
          <a:p>
            <a:pPr lvl="3" eaLnBrk="1" hangingPunct="1">
              <a:lnSpc>
                <a:spcPct val="120000"/>
              </a:lnSpc>
            </a:pPr>
            <a:r>
              <a:rPr lang="zh-CN" altLang="en-US" dirty="0">
                <a:solidFill>
                  <a:srgbClr val="000000"/>
                </a:solidFill>
              </a:rPr>
              <a:t>若索引文件足够小，可长期驻留内存缓冲区，加少</a:t>
            </a:r>
            <a:r>
              <a:rPr lang="en-US" altLang="zh-CN" dirty="0">
                <a:solidFill>
                  <a:srgbClr val="000000"/>
                </a:solidFill>
              </a:rPr>
              <a:t>I/O</a:t>
            </a:r>
            <a:r>
              <a:rPr lang="zh-CN" altLang="en-US" dirty="0">
                <a:solidFill>
                  <a:srgbClr val="000000"/>
                </a:solidFill>
              </a:rPr>
              <a:t>操作</a:t>
            </a:r>
            <a:endParaRPr lang="en-US" altLang="zh-CN" dirty="0">
              <a:solidFill>
                <a:srgbClr val="000000"/>
              </a:solidFill>
            </a:endParaRPr>
          </a:p>
          <a:p>
            <a:pPr lvl="3" eaLnBrk="1" hangingPunct="1">
              <a:lnSpc>
                <a:spcPct val="120000"/>
              </a:lnSpc>
            </a:pPr>
            <a:endParaRPr lang="en-US" altLang="zh-CN" dirty="0">
              <a:solidFill>
                <a:srgbClr val="000000"/>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灯片编号占位符 5"/>
          <p:cNvSpPr txBox="1">
            <a:spLocks noGrp="1"/>
          </p:cNvSpPr>
          <p:nvPr>
            <p:ph type="sldNum" sz="quarter"/>
          </p:nvPr>
        </p:nvSpPr>
        <p:spPr>
          <a:xfrm>
            <a:off x="0" y="0"/>
            <a:ext cx="755576" cy="555526"/>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99331"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9.2</a:t>
            </a:r>
            <a:r>
              <a:rPr lang="zh-CN" altLang="en-US" dirty="0">
                <a:solidFill>
                  <a:schemeClr val="accent6"/>
                </a:solidFill>
                <a:latin typeface="Times New Roman" panose="02020603050405020304" pitchFamily="18" charset="0"/>
              </a:rPr>
              <a:t> 索引结构</a:t>
            </a:r>
            <a:endParaRPr lang="zh-CN" altLang="en-US" dirty="0">
              <a:solidFill>
                <a:schemeClr val="accent6"/>
              </a:solidFill>
              <a:latin typeface="Times New Roman" panose="02020603050405020304" pitchFamily="18" charset="0"/>
            </a:endParaRPr>
          </a:p>
        </p:txBody>
      </p:sp>
      <p:sp>
        <p:nvSpPr>
          <p:cNvPr id="99332" name="Rectangle 3"/>
          <p:cNvSpPr>
            <a:spLocks noGrp="1"/>
          </p:cNvSpPr>
          <p:nvPr>
            <p:ph idx="1"/>
          </p:nvPr>
        </p:nvSpPr>
        <p:spPr>
          <a:xfrm>
            <a:off x="786606" y="987574"/>
            <a:ext cx="7570787" cy="3028950"/>
          </a:xfrm>
        </p:spPr>
        <p:txBody>
          <a:bodyPr vert="horz" wrap="square" lIns="91440" tIns="45720" rIns="91440" bIns="45720" anchor="t" anchorCtr="0"/>
          <a:lstStyle/>
          <a:p>
            <a:pPr eaLnBrk="1" hangingPunct="1">
              <a:lnSpc>
                <a:spcPct val="120000"/>
              </a:lnSpc>
            </a:pPr>
            <a:r>
              <a:rPr lang="zh-CN" altLang="en-US" dirty="0">
                <a:solidFill>
                  <a:srgbClr val="000000"/>
                </a:solidFill>
              </a:rPr>
              <a:t>导语</a:t>
            </a:r>
            <a:endParaRPr lang="en-US" altLang="zh-CN" dirty="0">
              <a:solidFill>
                <a:srgbClr val="000000"/>
              </a:solidFill>
            </a:endParaRPr>
          </a:p>
          <a:p>
            <a:pPr lvl="1" eaLnBrk="1" hangingPunct="1">
              <a:lnSpc>
                <a:spcPct val="120000"/>
              </a:lnSpc>
            </a:pPr>
            <a:r>
              <a:rPr lang="zh-CN" altLang="en-US" dirty="0">
                <a:solidFill>
                  <a:srgbClr val="000000"/>
                </a:solidFill>
              </a:rPr>
              <a:t>索引的优劣</a:t>
            </a:r>
            <a:endParaRPr lang="en-US" altLang="zh-CN" dirty="0">
              <a:solidFill>
                <a:srgbClr val="000000"/>
              </a:solidFill>
            </a:endParaRPr>
          </a:p>
          <a:p>
            <a:pPr lvl="2" eaLnBrk="1" hangingPunct="1">
              <a:lnSpc>
                <a:spcPct val="120000"/>
              </a:lnSpc>
            </a:pPr>
            <a:r>
              <a:rPr lang="zh-CN" altLang="en-US" dirty="0">
                <a:solidFill>
                  <a:srgbClr val="000000"/>
                </a:solidFill>
              </a:rPr>
              <a:t>劣势</a:t>
            </a:r>
            <a:endParaRPr lang="en-US" altLang="zh-CN" dirty="0">
              <a:solidFill>
                <a:srgbClr val="000000"/>
              </a:solidFill>
            </a:endParaRPr>
          </a:p>
          <a:p>
            <a:pPr lvl="3" eaLnBrk="1" hangingPunct="1">
              <a:lnSpc>
                <a:spcPct val="120000"/>
              </a:lnSpc>
            </a:pPr>
            <a:r>
              <a:rPr lang="zh-CN" altLang="en-US" dirty="0">
                <a:solidFill>
                  <a:srgbClr val="000000"/>
                </a:solidFill>
              </a:rPr>
              <a:t>索引会带来额外的开销</a:t>
            </a:r>
            <a:endParaRPr lang="en-US" altLang="zh-CN" dirty="0">
              <a:solidFill>
                <a:srgbClr val="000000"/>
              </a:solidFill>
            </a:endParaRPr>
          </a:p>
          <a:p>
            <a:pPr lvl="4" eaLnBrk="1" hangingPunct="1">
              <a:lnSpc>
                <a:spcPct val="120000"/>
              </a:lnSpc>
            </a:pPr>
            <a:r>
              <a:rPr lang="zh-CN" altLang="en-US" dirty="0">
                <a:solidFill>
                  <a:srgbClr val="000000"/>
                </a:solidFill>
              </a:rPr>
              <a:t>存储索引开销</a:t>
            </a:r>
            <a:endParaRPr lang="en-US" altLang="zh-CN" dirty="0">
              <a:solidFill>
                <a:srgbClr val="000000"/>
              </a:solidFill>
            </a:endParaRPr>
          </a:p>
          <a:p>
            <a:pPr lvl="4" eaLnBrk="1" hangingPunct="1">
              <a:lnSpc>
                <a:spcPct val="120000"/>
              </a:lnSpc>
            </a:pPr>
            <a:r>
              <a:rPr lang="zh-CN" altLang="en-US" dirty="0">
                <a:solidFill>
                  <a:srgbClr val="000000"/>
                </a:solidFill>
              </a:rPr>
              <a:t>建立索引开销</a:t>
            </a:r>
            <a:endParaRPr lang="en-US" altLang="zh-CN" dirty="0">
              <a:solidFill>
                <a:srgbClr val="000000"/>
              </a:solidFill>
            </a:endParaRPr>
          </a:p>
          <a:p>
            <a:pPr lvl="4" eaLnBrk="1" hangingPunct="1">
              <a:lnSpc>
                <a:spcPct val="120000"/>
              </a:lnSpc>
            </a:pPr>
            <a:r>
              <a:rPr lang="zh-CN" altLang="en-US" dirty="0">
                <a:solidFill>
                  <a:srgbClr val="000000"/>
                </a:solidFill>
              </a:rPr>
              <a:t>维护索引开销</a:t>
            </a:r>
            <a:endParaRPr lang="en-US" altLang="zh-CN" dirty="0">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灯片编号占位符 5"/>
          <p:cNvSpPr txBox="1">
            <a:spLocks noGrp="1"/>
          </p:cNvSpPr>
          <p:nvPr>
            <p:ph type="sldNum" sz="quarter"/>
          </p:nvPr>
        </p:nvSpPr>
        <p:spPr>
          <a:xfrm>
            <a:off x="0" y="0"/>
            <a:ext cx="611560" cy="48351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00355"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9.2</a:t>
            </a:r>
            <a:r>
              <a:rPr lang="zh-CN" altLang="en-US" dirty="0">
                <a:solidFill>
                  <a:schemeClr val="accent6"/>
                </a:solidFill>
                <a:latin typeface="Times New Roman" panose="02020603050405020304" pitchFamily="18" charset="0"/>
              </a:rPr>
              <a:t> 索引结构</a:t>
            </a:r>
            <a:endParaRPr lang="zh-CN" altLang="en-US" dirty="0">
              <a:solidFill>
                <a:schemeClr val="accent6"/>
              </a:solidFill>
              <a:latin typeface="Times New Roman" panose="02020603050405020304" pitchFamily="18" charset="0"/>
            </a:endParaRPr>
          </a:p>
        </p:txBody>
      </p:sp>
      <p:sp>
        <p:nvSpPr>
          <p:cNvPr id="100356"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solidFill>
                  <a:srgbClr val="000000"/>
                </a:solidFill>
              </a:rPr>
              <a:t>9.2.1</a:t>
            </a:r>
            <a:r>
              <a:rPr lang="zh-CN" altLang="en-US" dirty="0">
                <a:solidFill>
                  <a:srgbClr val="000000"/>
                </a:solidFill>
              </a:rPr>
              <a:t> 顺序表索引</a:t>
            </a:r>
            <a:endParaRPr lang="en-US" altLang="zh-CN" dirty="0">
              <a:solidFill>
                <a:srgbClr val="00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灯片编号占位符 5"/>
          <p:cNvSpPr txBox="1">
            <a:spLocks noGrp="1"/>
          </p:cNvSpPr>
          <p:nvPr>
            <p:ph type="sldNum" sz="quarter"/>
          </p:nvPr>
        </p:nvSpPr>
        <p:spPr>
          <a:xfrm>
            <a:off x="0" y="0"/>
            <a:ext cx="683568" cy="555526"/>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01379" name="Rectangle 2"/>
          <p:cNvSpPr>
            <a:spLocks noGrp="1"/>
          </p:cNvSpPr>
          <p:nvPr>
            <p:ph type="title"/>
          </p:nvPr>
        </p:nvSpPr>
        <p:spPr/>
        <p:txBody>
          <a:bodyPr vert="horz" wrap="square" lIns="91440" tIns="45720" rIns="91440" bIns="45720" anchor="ctr" anchorCtr="0"/>
          <a:lstStyle/>
          <a:p>
            <a:pPr eaLnBrk="1" hangingPunct="1"/>
            <a:r>
              <a:rPr lang="en-US" altLang="zh-CN" dirty="0">
                <a:solidFill>
                  <a:schemeClr val="accent6"/>
                </a:solidFill>
              </a:rPr>
              <a:t>9.2.1</a:t>
            </a:r>
            <a:r>
              <a:rPr lang="zh-CN" altLang="en-US" dirty="0">
                <a:solidFill>
                  <a:schemeClr val="accent6"/>
                </a:solidFill>
                <a:latin typeface="Times New Roman" panose="02020603050405020304" pitchFamily="18" charset="0"/>
              </a:rPr>
              <a:t> 顺序表索引</a:t>
            </a:r>
            <a:endParaRPr lang="zh-CN" altLang="en-US" dirty="0">
              <a:solidFill>
                <a:schemeClr val="accent6"/>
              </a:solidFill>
              <a:latin typeface="Times New Roman" panose="02020603050405020304" pitchFamily="18" charset="0"/>
            </a:endParaRPr>
          </a:p>
        </p:txBody>
      </p:sp>
      <p:sp>
        <p:nvSpPr>
          <p:cNvPr id="101380" name="Rectangle 3"/>
          <p:cNvSpPr>
            <a:spLocks noGrp="1"/>
          </p:cNvSpPr>
          <p:nvPr>
            <p:ph idx="1"/>
          </p:nvPr>
        </p:nvSpPr>
        <p:spPr>
          <a:xfrm>
            <a:off x="1116013" y="1131888"/>
            <a:ext cx="7570787" cy="3028950"/>
          </a:xfrm>
        </p:spPr>
        <p:txBody>
          <a:bodyPr vert="horz" wrap="square" lIns="91440" tIns="45720" rIns="91440" bIns="45720" anchor="t" anchorCtr="0"/>
          <a:lstStyle/>
          <a:p>
            <a:pPr eaLnBrk="1" hangingPunct="1">
              <a:lnSpc>
                <a:spcPct val="120000"/>
              </a:lnSpc>
            </a:pPr>
            <a:r>
              <a:rPr lang="en-US" altLang="zh-CN" dirty="0">
                <a:solidFill>
                  <a:srgbClr val="FF0000"/>
                </a:solidFill>
              </a:rPr>
              <a:t>9.2.1</a:t>
            </a:r>
            <a:r>
              <a:rPr lang="zh-CN" altLang="en-US" dirty="0">
                <a:solidFill>
                  <a:srgbClr val="FF0000"/>
                </a:solidFill>
              </a:rPr>
              <a:t> 顺序表索引</a:t>
            </a:r>
            <a:endParaRPr lang="en-US" altLang="zh-CN" dirty="0">
              <a:solidFill>
                <a:srgbClr val="FF0000"/>
              </a:solidFill>
            </a:endParaRPr>
          </a:p>
          <a:p>
            <a:pPr eaLnBrk="1" hangingPunct="1">
              <a:lnSpc>
                <a:spcPct val="120000"/>
              </a:lnSpc>
            </a:pPr>
            <a:r>
              <a:rPr lang="en-US" altLang="zh-CN" dirty="0">
                <a:solidFill>
                  <a:srgbClr val="000000"/>
                </a:solidFill>
              </a:rPr>
              <a:t>9.2.2</a:t>
            </a:r>
            <a:r>
              <a:rPr lang="zh-CN" altLang="en-US" dirty="0">
                <a:solidFill>
                  <a:srgbClr val="000000"/>
                </a:solidFill>
              </a:rPr>
              <a:t> 辅助索引</a:t>
            </a:r>
            <a:endParaRPr lang="en-US" altLang="zh-CN" dirty="0">
              <a:solidFill>
                <a:srgbClr val="000000"/>
              </a:solidFill>
            </a:endParaRPr>
          </a:p>
          <a:p>
            <a:pPr eaLnBrk="1" hangingPunct="1">
              <a:lnSpc>
                <a:spcPct val="120000"/>
              </a:lnSpc>
            </a:pPr>
            <a:r>
              <a:rPr lang="en-US" altLang="zh-CN" dirty="0">
                <a:solidFill>
                  <a:srgbClr val="000000"/>
                </a:solidFill>
              </a:rPr>
              <a:t>9.2.3</a:t>
            </a:r>
            <a:r>
              <a:rPr lang="zh-CN" altLang="en-US" dirty="0">
                <a:solidFill>
                  <a:srgbClr val="000000"/>
                </a:solidFill>
              </a:rPr>
              <a:t> </a:t>
            </a:r>
            <a:r>
              <a:rPr lang="en-US" altLang="zh-CN" dirty="0">
                <a:solidFill>
                  <a:srgbClr val="000000"/>
                </a:solidFill>
              </a:rPr>
              <a:t>B+</a:t>
            </a:r>
            <a:r>
              <a:rPr lang="zh-CN" altLang="en-US" dirty="0">
                <a:solidFill>
                  <a:srgbClr val="000000"/>
                </a:solidFill>
              </a:rPr>
              <a:t>树索引</a:t>
            </a:r>
            <a:endParaRPr lang="en-US" altLang="zh-CN" dirty="0">
              <a:solidFill>
                <a:srgbClr val="000000"/>
              </a:solidFill>
            </a:endParaRPr>
          </a:p>
          <a:p>
            <a:pPr eaLnBrk="1" hangingPunct="1">
              <a:lnSpc>
                <a:spcPct val="120000"/>
              </a:lnSpc>
            </a:pPr>
            <a:r>
              <a:rPr lang="en-US" altLang="zh-CN" dirty="0">
                <a:solidFill>
                  <a:srgbClr val="000000"/>
                </a:solidFill>
              </a:rPr>
              <a:t>9.2.4 </a:t>
            </a:r>
            <a:r>
              <a:rPr lang="zh-CN" altLang="en-US" dirty="0">
                <a:solidFill>
                  <a:srgbClr val="000000"/>
                </a:solidFill>
              </a:rPr>
              <a:t>哈希索引</a:t>
            </a:r>
            <a:endParaRPr lang="en-US" altLang="zh-CN" dirty="0">
              <a:solidFill>
                <a:srgbClr val="000000"/>
              </a:solidFill>
            </a:endParaRPr>
          </a:p>
          <a:p>
            <a:pPr eaLnBrk="1" hangingPunct="1">
              <a:lnSpc>
                <a:spcPct val="120000"/>
              </a:lnSpc>
            </a:pPr>
            <a:r>
              <a:rPr lang="en-US" altLang="zh-CN" dirty="0">
                <a:solidFill>
                  <a:srgbClr val="000000"/>
                </a:solidFill>
              </a:rPr>
              <a:t>9.2.5 </a:t>
            </a:r>
            <a:r>
              <a:rPr lang="zh-CN" altLang="en-US" dirty="0">
                <a:solidFill>
                  <a:srgbClr val="000000"/>
                </a:solidFill>
              </a:rPr>
              <a:t>位图索引</a:t>
            </a:r>
            <a:endParaRPr lang="en-US" altLang="zh-CN" dirty="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9219"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数据存储的管理方式</a:t>
            </a:r>
            <a:endParaRPr lang="zh-CN" altLang="en-US" dirty="0">
              <a:solidFill>
                <a:schemeClr val="accent6"/>
              </a:solidFill>
              <a:latin typeface="Times New Roman" panose="02020603050405020304" pitchFamily="18" charset="0"/>
            </a:endParaRPr>
          </a:p>
        </p:txBody>
      </p:sp>
      <p:sp>
        <p:nvSpPr>
          <p:cNvPr id="9220"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Arial" panose="020B0604020202020204" pitchFamily="34" charset="0"/>
                <a:ea typeface="宋体" panose="02010600030101010101" pitchFamily="2" charset="-122"/>
              </a:rPr>
              <a:t>数据存储的管理方式</a:t>
            </a:r>
            <a:endParaRPr lang="en-US" altLang="zh-CN" dirty="0">
              <a:latin typeface="Arial" panose="020B0604020202020204" pitchFamily="34" charset="0"/>
              <a:ea typeface="宋体" panose="02010600030101010101" pitchFamily="2" charset="-122"/>
            </a:endParaRPr>
          </a:p>
          <a:p>
            <a:pPr algn="just" eaLnBrk="1" hangingPunct="1">
              <a:buNone/>
            </a:pPr>
            <a:endParaRPr lang="en-US" altLang="zh-CN" dirty="0">
              <a:latin typeface="Arial" panose="020B0604020202020204" pitchFamily="34" charset="0"/>
              <a:ea typeface="宋体" panose="02010600030101010101" pitchFamily="2" charset="-122"/>
            </a:endParaRPr>
          </a:p>
          <a:p>
            <a:pPr lvl="1" algn="just" eaLnBrk="1" hangingPunct="1"/>
            <a:r>
              <a:rPr lang="zh-CN" altLang="en-US" dirty="0">
                <a:solidFill>
                  <a:srgbClr val="FF0000"/>
                </a:solidFill>
              </a:rPr>
              <a:t>方式一：每个</a:t>
            </a:r>
            <a:r>
              <a:rPr lang="en-US" altLang="zh-CN" dirty="0">
                <a:solidFill>
                  <a:srgbClr val="FF0000"/>
                </a:solidFill>
              </a:rPr>
              <a:t>DB</a:t>
            </a:r>
            <a:r>
              <a:rPr lang="zh-CN" altLang="en-US" dirty="0">
                <a:solidFill>
                  <a:srgbClr val="FF0000"/>
                </a:solidFill>
              </a:rPr>
              <a:t>对象对应一个操作系统文件</a:t>
            </a:r>
            <a:endParaRPr lang="en-US" altLang="zh-CN" dirty="0">
              <a:solidFill>
                <a:srgbClr val="FF0000"/>
              </a:solidFill>
            </a:endParaRPr>
          </a:p>
          <a:p>
            <a:pPr lvl="2" algn="just" eaLnBrk="1" hangingPunct="1">
              <a:buFont typeface="Wingdings" panose="05000000000000000000" pitchFamily="2" charset="2"/>
              <a:buChar char="l"/>
            </a:pPr>
            <a:r>
              <a:rPr lang="en-US" altLang="zh-CN" dirty="0">
                <a:latin typeface="Arial" panose="020B0604020202020204" pitchFamily="34" charset="0"/>
                <a:ea typeface="宋体" panose="02010600030101010101" pitchFamily="2" charset="-122"/>
              </a:rPr>
              <a:t>e.g. PostgreSQL, Kingbase ES</a:t>
            </a:r>
            <a:endParaRPr lang="en-US" altLang="zh-CN" dirty="0">
              <a:latin typeface="Arial" panose="020B0604020202020204" pitchFamily="34" charset="0"/>
              <a:ea typeface="宋体" panose="02010600030101010101" pitchFamily="2" charset="-122"/>
            </a:endParaRPr>
          </a:p>
          <a:p>
            <a:pPr lvl="2" algn="just" eaLnBrk="1" hangingPunct="1">
              <a:buNone/>
            </a:pPr>
            <a:endParaRPr lang="en-US" altLang="zh-CN" dirty="0">
              <a:latin typeface="Arial" panose="020B0604020202020204" pitchFamily="34" charset="0"/>
              <a:ea typeface="宋体" panose="02010600030101010101" pitchFamily="2" charset="-122"/>
            </a:endParaRPr>
          </a:p>
          <a:p>
            <a:pPr lvl="1" algn="just" eaLnBrk="1" hangingPunct="1"/>
            <a:r>
              <a:rPr lang="zh-CN" altLang="en-US" dirty="0">
                <a:latin typeface="Arial" panose="020B0604020202020204" pitchFamily="34" charset="0"/>
                <a:ea typeface="宋体" panose="02010600030101010101" pitchFamily="2" charset="-122"/>
              </a:rPr>
              <a:t>方式二：整个</a:t>
            </a:r>
            <a:r>
              <a:rPr lang="en-US" altLang="zh-CN" dirty="0">
                <a:latin typeface="Arial" panose="020B0604020202020204" pitchFamily="34" charset="0"/>
                <a:ea typeface="宋体" panose="02010600030101010101" pitchFamily="2" charset="-122"/>
              </a:rPr>
              <a:t>DB</a:t>
            </a:r>
            <a:r>
              <a:rPr lang="zh-CN" altLang="en-US" dirty="0">
                <a:latin typeface="Arial" panose="020B0604020202020204" pitchFamily="34" charset="0"/>
                <a:ea typeface="宋体" panose="02010600030101010101" pitchFamily="2" charset="-122"/>
              </a:rPr>
              <a:t>对应一个或若干个文件（段页式）</a:t>
            </a:r>
            <a:endParaRPr lang="en-US" altLang="zh-CN" dirty="0">
              <a:latin typeface="Arial" panose="020B0604020202020204" pitchFamily="34" charset="0"/>
              <a:ea typeface="宋体" panose="02010600030101010101" pitchFamily="2" charset="-122"/>
            </a:endParaRPr>
          </a:p>
          <a:p>
            <a:pPr lvl="2" algn="just" eaLnBrk="1" hangingPunct="1">
              <a:buFont typeface="Wingdings" panose="05000000000000000000" pitchFamily="2" charset="2"/>
              <a:buChar char="l"/>
            </a:pPr>
            <a:r>
              <a:rPr lang="en-US" altLang="zh-CN" dirty="0">
                <a:latin typeface="Arial" panose="020B0604020202020204" pitchFamily="34" charset="0"/>
                <a:ea typeface="宋体" panose="02010600030101010101" pitchFamily="2" charset="-122"/>
              </a:rPr>
              <a:t>e.g. Oracle, SQL Server </a:t>
            </a:r>
            <a:endParaRPr lang="en-US" altLang="zh-CN" dirty="0">
              <a:latin typeface="Arial" panose="020B0604020202020204" pitchFamily="34" charset="0"/>
              <a:ea typeface="宋体" panose="02010600030101010101" pitchFamily="2" charset="-122"/>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9.2.1</a:t>
            </a:r>
            <a:r>
              <a:rPr lang="zh-CN" altLang="en-US" dirty="0">
                <a:solidFill>
                  <a:schemeClr val="accent6"/>
                </a:solidFill>
                <a:latin typeface="+mj-lt"/>
              </a:rPr>
              <a:t> </a:t>
            </a:r>
            <a:r>
              <a:rPr lang="zh-CN" altLang="en-US" dirty="0">
                <a:solidFill>
                  <a:schemeClr val="accent6"/>
                </a:solidFill>
                <a:latin typeface="Times New Roman" panose="02020603050405020304" pitchFamily="18" charset="0"/>
              </a:rPr>
              <a:t>顺序表索引</a:t>
            </a:r>
            <a:endParaRPr lang="zh-CN" altLang="en-US" dirty="0">
              <a:solidFill>
                <a:schemeClr val="accent6"/>
              </a:solidFill>
              <a:latin typeface="Times New Roman" panose="02020603050405020304" pitchFamily="18" charset="0"/>
            </a:endParaRPr>
          </a:p>
        </p:txBody>
      </p:sp>
      <p:sp>
        <p:nvSpPr>
          <p:cNvPr id="102403" name="内容占位符 2"/>
          <p:cNvSpPr>
            <a:spLocks noGrp="1"/>
          </p:cNvSpPr>
          <p:nvPr>
            <p:ph idx="1"/>
          </p:nvPr>
        </p:nvSpPr>
        <p:spPr/>
        <p:txBody>
          <a:bodyPr vert="horz" wrap="square" lIns="91440" tIns="45720" rIns="91440" bIns="45720" anchor="t" anchorCtr="0"/>
          <a:lstStyle/>
          <a:p>
            <a:r>
              <a:rPr lang="zh-CN" altLang="en-US" dirty="0"/>
              <a:t>顺序表索引</a:t>
            </a:r>
            <a:endParaRPr lang="en-US" altLang="zh-CN" dirty="0"/>
          </a:p>
          <a:p>
            <a:pPr lvl="1"/>
            <a:r>
              <a:rPr lang="zh-CN" altLang="en-US" dirty="0"/>
              <a:t>在顺序表的排序属性（组）上建立索引</a:t>
            </a:r>
            <a:endParaRPr lang="en-US" altLang="zh-CN" dirty="0"/>
          </a:p>
          <a:p>
            <a:pPr lvl="1"/>
            <a:r>
              <a:rPr lang="zh-CN" altLang="en-US" dirty="0"/>
              <a:t>也称作主索引（</a:t>
            </a:r>
            <a:r>
              <a:rPr lang="en-US" altLang="zh-CN" dirty="0"/>
              <a:t>Primary</a:t>
            </a:r>
            <a:r>
              <a:rPr lang="zh-CN" altLang="en-US" dirty="0"/>
              <a:t> </a:t>
            </a:r>
            <a:r>
              <a:rPr lang="en-US" altLang="zh-CN" dirty="0"/>
              <a:t>Index</a:t>
            </a:r>
            <a:r>
              <a:rPr lang="zh-CN" altLang="en-US" dirty="0"/>
              <a:t>）或聚簇索引（</a:t>
            </a:r>
            <a:r>
              <a:rPr lang="en-US" altLang="zh-CN" dirty="0"/>
              <a:t>Clustering</a:t>
            </a:r>
            <a:r>
              <a:rPr lang="zh-CN" altLang="en-US" dirty="0"/>
              <a:t> </a:t>
            </a:r>
            <a:r>
              <a:rPr lang="en-US" altLang="zh-CN" dirty="0"/>
              <a:t>Index</a:t>
            </a:r>
            <a:r>
              <a:rPr lang="zh-CN" altLang="en-US" dirty="0"/>
              <a:t>）</a:t>
            </a:r>
            <a:endParaRPr lang="en-US" altLang="zh-CN" dirty="0"/>
          </a:p>
          <a:p>
            <a:endParaRPr lang="zh-CN" altLang="en-US" dirty="0"/>
          </a:p>
        </p:txBody>
      </p:sp>
      <p:sp>
        <p:nvSpPr>
          <p:cNvPr id="102404" name="文本框 4"/>
          <p:cNvSpPr txBox="1"/>
          <p:nvPr/>
        </p:nvSpPr>
        <p:spPr>
          <a:xfrm>
            <a:off x="0" y="123478"/>
            <a:ext cx="611560" cy="504056"/>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9.2.1</a:t>
            </a:r>
            <a:r>
              <a:rPr lang="zh-CN" altLang="en-US" dirty="0">
                <a:solidFill>
                  <a:schemeClr val="accent6"/>
                </a:solidFill>
                <a:latin typeface="Times New Roman" panose="02020603050405020304" pitchFamily="18" charset="0"/>
              </a:rPr>
              <a:t> 顺序表索引</a:t>
            </a:r>
            <a:endParaRPr lang="zh-CN" altLang="en-US" dirty="0">
              <a:solidFill>
                <a:schemeClr val="accent6"/>
              </a:solidFill>
              <a:latin typeface="Times New Roman" panose="02020603050405020304" pitchFamily="18" charset="0"/>
            </a:endParaRPr>
          </a:p>
        </p:txBody>
      </p:sp>
      <p:sp>
        <p:nvSpPr>
          <p:cNvPr id="104451" name="内容占位符 2"/>
          <p:cNvSpPr>
            <a:spLocks noGrp="1"/>
          </p:cNvSpPr>
          <p:nvPr>
            <p:ph idx="1"/>
          </p:nvPr>
        </p:nvSpPr>
        <p:spPr>
          <a:xfrm>
            <a:off x="914400" y="1004888"/>
            <a:ext cx="6969968" cy="3641725"/>
          </a:xfrm>
        </p:spPr>
        <p:txBody>
          <a:bodyPr vert="horz" wrap="square" lIns="91440" tIns="45720" rIns="91440" bIns="45720" anchor="t" anchorCtr="0"/>
          <a:lstStyle/>
          <a:p>
            <a:r>
              <a:rPr lang="zh-CN" altLang="en-US" dirty="0"/>
              <a:t>顺序表索引</a:t>
            </a:r>
            <a:endParaRPr lang="en-US" altLang="zh-CN" dirty="0"/>
          </a:p>
          <a:p>
            <a:pPr lvl="1"/>
            <a:r>
              <a:rPr lang="zh-CN" altLang="en-US" dirty="0"/>
              <a:t>稠密索引</a:t>
            </a:r>
            <a:endParaRPr lang="en-US" altLang="zh-CN" dirty="0"/>
          </a:p>
          <a:p>
            <a:pPr lvl="1"/>
            <a:r>
              <a:rPr lang="zh-CN" altLang="en-US" dirty="0"/>
              <a:t>稀疏索引</a:t>
            </a:r>
            <a:endParaRPr lang="en-US" altLang="zh-CN" dirty="0"/>
          </a:p>
          <a:p>
            <a:pPr lvl="1"/>
            <a:r>
              <a:rPr lang="zh-CN" altLang="en-US" dirty="0"/>
              <a:t>多级索引</a:t>
            </a:r>
            <a:endParaRPr lang="zh-CN" altLang="en-US" dirty="0"/>
          </a:p>
          <a:p>
            <a:pPr lvl="1"/>
            <a:endParaRPr lang="zh-CN" altLang="en-US" dirty="0"/>
          </a:p>
        </p:txBody>
      </p:sp>
      <p:sp>
        <p:nvSpPr>
          <p:cNvPr id="104452" name="文本框 4"/>
          <p:cNvSpPr txBox="1"/>
          <p:nvPr/>
        </p:nvSpPr>
        <p:spPr>
          <a:xfrm>
            <a:off x="0" y="123478"/>
            <a:ext cx="539552" cy="43204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9.2.1</a:t>
            </a:r>
            <a:r>
              <a:rPr lang="zh-CN" altLang="en-US" dirty="0">
                <a:solidFill>
                  <a:schemeClr val="accent6"/>
                </a:solidFill>
                <a:latin typeface="Times New Roman" panose="02020603050405020304" pitchFamily="18" charset="0"/>
              </a:rPr>
              <a:t> 顺序表索引</a:t>
            </a:r>
            <a:endParaRPr lang="zh-CN" altLang="en-US" dirty="0">
              <a:solidFill>
                <a:schemeClr val="accent6"/>
              </a:solidFill>
              <a:latin typeface="Times New Roman" panose="02020603050405020304" pitchFamily="18" charset="0"/>
            </a:endParaRPr>
          </a:p>
        </p:txBody>
      </p:sp>
      <p:sp>
        <p:nvSpPr>
          <p:cNvPr id="106499" name="内容占位符 2"/>
          <p:cNvSpPr>
            <a:spLocks noGrp="1"/>
          </p:cNvSpPr>
          <p:nvPr>
            <p:ph idx="1"/>
          </p:nvPr>
        </p:nvSpPr>
        <p:spPr>
          <a:xfrm>
            <a:off x="914400" y="915566"/>
            <a:ext cx="7772400" cy="3641725"/>
          </a:xfrm>
        </p:spPr>
        <p:txBody>
          <a:bodyPr vert="horz" wrap="square" lIns="91440" tIns="45720" rIns="91440" bIns="45720" anchor="t" anchorCtr="0"/>
          <a:lstStyle/>
          <a:p>
            <a:r>
              <a:rPr lang="zh-CN" altLang="en-US" dirty="0"/>
              <a:t>顺序表索引</a:t>
            </a:r>
            <a:endParaRPr lang="en-US" altLang="zh-CN" dirty="0"/>
          </a:p>
          <a:p>
            <a:pPr lvl="1"/>
            <a:r>
              <a:rPr lang="zh-CN" altLang="en-US" dirty="0">
                <a:solidFill>
                  <a:srgbClr val="FF0000"/>
                </a:solidFill>
              </a:rPr>
              <a:t>稠密索引</a:t>
            </a:r>
            <a:endParaRPr lang="en-US" altLang="zh-CN" dirty="0">
              <a:solidFill>
                <a:srgbClr val="FF0000"/>
              </a:solidFill>
            </a:endParaRPr>
          </a:p>
          <a:p>
            <a:pPr lvl="1"/>
            <a:r>
              <a:rPr lang="zh-CN" altLang="en-US" dirty="0"/>
              <a:t>稀疏索引</a:t>
            </a:r>
            <a:endParaRPr lang="en-US" altLang="zh-CN" dirty="0"/>
          </a:p>
          <a:p>
            <a:pPr lvl="1"/>
            <a:r>
              <a:rPr lang="zh-CN" altLang="en-US" dirty="0"/>
              <a:t>多级索引</a:t>
            </a:r>
            <a:endParaRPr lang="zh-CN" altLang="en-US" dirty="0"/>
          </a:p>
        </p:txBody>
      </p:sp>
      <p:sp>
        <p:nvSpPr>
          <p:cNvPr id="106500" name="文本框 4"/>
          <p:cNvSpPr txBox="1"/>
          <p:nvPr/>
        </p:nvSpPr>
        <p:spPr>
          <a:xfrm>
            <a:off x="0" y="123478"/>
            <a:ext cx="457200" cy="36004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sp>
        <p:nvSpPr>
          <p:cNvPr id="108547" name="内容占位符 2"/>
          <p:cNvSpPr>
            <a:spLocks noGrp="1"/>
          </p:cNvSpPr>
          <p:nvPr>
            <p:ph idx="1"/>
          </p:nvPr>
        </p:nvSpPr>
        <p:spPr/>
        <p:txBody>
          <a:bodyPr vert="horz" wrap="square" lIns="91440" tIns="45720" rIns="91440" bIns="45720" anchor="t" anchorCtr="0"/>
          <a:lstStyle/>
          <a:p>
            <a:r>
              <a:rPr lang="zh-CN" altLang="en-US" dirty="0"/>
              <a:t>稠密索引（</a:t>
            </a:r>
            <a:r>
              <a:rPr lang="en-US" altLang="zh-CN" dirty="0"/>
              <a:t>Dense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索引块中</a:t>
            </a:r>
            <a:r>
              <a:rPr lang="zh-CN" altLang="zh-CN" dirty="0"/>
              <a:t>存放每条记录的索引属性值以及指向相应记录的指针 </a:t>
            </a:r>
            <a:endParaRPr lang="en-US" altLang="zh-CN" dirty="0"/>
          </a:p>
          <a:p>
            <a:pPr lvl="1"/>
            <a:endParaRPr lang="en-US" altLang="zh-CN" dirty="0"/>
          </a:p>
          <a:p>
            <a:pPr lvl="1"/>
            <a:r>
              <a:rPr lang="zh-CN" altLang="en-US" dirty="0"/>
              <a:t>例：假设每个块存放</a:t>
            </a:r>
            <a:r>
              <a:rPr lang="en-US" altLang="zh-CN" dirty="0"/>
              <a:t>2</a:t>
            </a:r>
            <a:r>
              <a:rPr lang="zh-CN" altLang="en-US" dirty="0"/>
              <a:t>条记录，</a:t>
            </a:r>
            <a:r>
              <a:rPr lang="en-US" altLang="zh-CN" dirty="0"/>
              <a:t>6</a:t>
            </a:r>
            <a:r>
              <a:rPr lang="zh-CN" altLang="en-US" dirty="0"/>
              <a:t>个</a:t>
            </a:r>
            <a:r>
              <a:rPr lang="en-US" altLang="zh-CN" dirty="0"/>
              <a:t>Sno</a:t>
            </a:r>
            <a:r>
              <a:rPr lang="zh-CN" altLang="en-US" dirty="0"/>
              <a:t>索引项</a:t>
            </a:r>
            <a:endParaRPr lang="zh-CN" altLang="en-US" dirty="0"/>
          </a:p>
        </p:txBody>
      </p:sp>
      <p:sp>
        <p:nvSpPr>
          <p:cNvPr id="108548" name="文本框 4"/>
          <p:cNvSpPr txBox="1"/>
          <p:nvPr/>
        </p:nvSpPr>
        <p:spPr>
          <a:xfrm>
            <a:off x="151420" y="138499"/>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p:cNvSpPr>
            <a:spLocks noGrp="1"/>
          </p:cNvSpPr>
          <p:nvPr>
            <p:ph idx="1"/>
          </p:nvPr>
        </p:nvSpPr>
        <p:spPr/>
        <p:txBody>
          <a:bodyPr vert="horz" wrap="square" lIns="91440" tIns="45720" rIns="91440" bIns="45720" anchor="t" anchorCtr="0"/>
          <a:lstStyle/>
          <a:p>
            <a:r>
              <a:rPr lang="zh-CN" altLang="en-US" dirty="0"/>
              <a:t>每条</a:t>
            </a:r>
            <a:r>
              <a:rPr lang="en-US" altLang="zh-CN" dirty="0"/>
              <a:t>Student</a:t>
            </a:r>
            <a:r>
              <a:rPr lang="zh-CN" altLang="en-US" dirty="0"/>
              <a:t>元组在索引中对应了一个索引项。</a:t>
            </a:r>
            <a:endParaRPr lang="zh-CN" altLang="en-US" dirty="0"/>
          </a:p>
        </p:txBody>
      </p:sp>
      <p:sp>
        <p:nvSpPr>
          <p:cNvPr id="110595"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pic>
        <p:nvPicPr>
          <p:cNvPr id="110596" name="图片 3"/>
          <p:cNvPicPr>
            <a:picLocks noChangeAspect="1"/>
          </p:cNvPicPr>
          <p:nvPr/>
        </p:nvPicPr>
        <p:blipFill>
          <a:blip r:embed="rId1"/>
          <a:stretch>
            <a:fillRect/>
          </a:stretch>
        </p:blipFill>
        <p:spPr>
          <a:xfrm>
            <a:off x="1979613" y="1563688"/>
            <a:ext cx="5759450" cy="3254375"/>
          </a:xfrm>
          <a:prstGeom prst="rect">
            <a:avLst/>
          </a:prstGeom>
          <a:noFill/>
          <a:ln w="9525">
            <a:noFill/>
          </a:ln>
        </p:spPr>
      </p:pic>
      <p:sp>
        <p:nvSpPr>
          <p:cNvPr id="110597" name="文本框 6"/>
          <p:cNvSpPr txBox="1"/>
          <p:nvPr/>
        </p:nvSpPr>
        <p:spPr>
          <a:xfrm>
            <a:off x="446088" y="2738438"/>
            <a:ext cx="1295400" cy="646112"/>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Sno</a:t>
            </a:r>
            <a:r>
              <a:rPr lang="zh-CN" altLang="en-US" sz="1800" dirty="0"/>
              <a:t>上的稠密索引</a:t>
            </a:r>
            <a:endParaRPr lang="zh-CN" altLang="en-US" sz="1800" dirty="0"/>
          </a:p>
        </p:txBody>
      </p:sp>
      <p:sp>
        <p:nvSpPr>
          <p:cNvPr id="110598" name="文本框 9"/>
          <p:cNvSpPr txBox="1"/>
          <p:nvPr/>
        </p:nvSpPr>
        <p:spPr>
          <a:xfrm>
            <a:off x="7885112" y="2649538"/>
            <a:ext cx="1258887" cy="646331"/>
          </a:xfrm>
          <a:prstGeom prst="rect">
            <a:avLst/>
          </a:prstGeom>
          <a:noFill/>
          <a:ln w="9525" cap="flat" cmpd="sng">
            <a:solidFill>
              <a:schemeClr val="tx1"/>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Student</a:t>
            </a:r>
            <a:r>
              <a:rPr lang="zh-CN" altLang="en-US" sz="1800" dirty="0"/>
              <a:t>表的数据</a:t>
            </a:r>
            <a:endParaRPr lang="zh-CN" altLang="en-US" sz="1800" dirty="0"/>
          </a:p>
        </p:txBody>
      </p:sp>
      <p:cxnSp>
        <p:nvCxnSpPr>
          <p:cNvPr id="110599" name="肘形连接符 11"/>
          <p:cNvCxnSpPr>
            <a:endCxn id="110598" idx="0"/>
          </p:cNvCxnSpPr>
          <p:nvPr/>
        </p:nvCxnSpPr>
        <p:spPr>
          <a:xfrm>
            <a:off x="7739063" y="2139950"/>
            <a:ext cx="775493" cy="509588"/>
          </a:xfrm>
          <a:prstGeom prst="bentConnector2">
            <a:avLst/>
          </a:prstGeom>
          <a:ln w="9525" cap="flat" cmpd="sng">
            <a:solidFill>
              <a:schemeClr val="tx1"/>
            </a:solidFill>
            <a:prstDash val="solid"/>
            <a:round/>
            <a:headEnd type="none" w="med" len="med"/>
            <a:tailEnd type="triangle" w="med" len="med"/>
          </a:ln>
        </p:spPr>
      </p:cxnSp>
      <p:cxnSp>
        <p:nvCxnSpPr>
          <p:cNvPr id="110600" name="肘形连接符 25"/>
          <p:cNvCxnSpPr/>
          <p:nvPr/>
        </p:nvCxnSpPr>
        <p:spPr>
          <a:xfrm rot="-10800000" flipV="1">
            <a:off x="1093788" y="2192338"/>
            <a:ext cx="885825" cy="541337"/>
          </a:xfrm>
          <a:prstGeom prst="bentConnector2">
            <a:avLst/>
          </a:prstGeom>
          <a:ln w="9525" cap="flat" cmpd="sng">
            <a:solidFill>
              <a:schemeClr val="tx1"/>
            </a:solidFill>
            <a:prstDash val="solid"/>
            <a:round/>
            <a:headEnd type="none" w="med" len="med"/>
            <a:tailEnd type="triangle" w="med" len="med"/>
          </a:ln>
        </p:spPr>
      </p:cxnSp>
      <p:sp>
        <p:nvSpPr>
          <p:cNvPr id="110601" name="文本框 9"/>
          <p:cNvSpPr txBox="1"/>
          <p:nvPr/>
        </p:nvSpPr>
        <p:spPr>
          <a:xfrm>
            <a:off x="140308" y="123478"/>
            <a:ext cx="611560" cy="695673"/>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内容占位符 2"/>
          <p:cNvSpPr>
            <a:spLocks noGrp="1"/>
          </p:cNvSpPr>
          <p:nvPr>
            <p:ph idx="1"/>
          </p:nvPr>
        </p:nvSpPr>
        <p:spPr/>
        <p:txBody>
          <a:bodyPr vert="horz" wrap="square" lIns="91440" tIns="45720" rIns="91440" bIns="45720" anchor="t" anchorCtr="0"/>
          <a:lstStyle/>
          <a:p>
            <a:r>
              <a:rPr lang="zh-CN" altLang="en-US" dirty="0"/>
              <a:t>稠密索引（</a:t>
            </a:r>
            <a:r>
              <a:rPr lang="en-US" altLang="zh-CN" dirty="0"/>
              <a:t>Dense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利用索引查询可减少</a:t>
            </a:r>
            <a:r>
              <a:rPr lang="en-US" altLang="zh-CN" dirty="0"/>
              <a:t>I/O</a:t>
            </a:r>
            <a:endParaRPr lang="en-US" altLang="zh-CN" dirty="0"/>
          </a:p>
          <a:p>
            <a:pPr lvl="1"/>
            <a:r>
              <a:rPr lang="zh-CN" altLang="en-US" dirty="0"/>
              <a:t>例：</a:t>
            </a:r>
            <a:r>
              <a:rPr lang="zh-CN" altLang="zh-CN" dirty="0"/>
              <a:t>如果用户想在</a:t>
            </a:r>
            <a:r>
              <a:rPr lang="en-US" altLang="zh-CN" dirty="0"/>
              <a:t>Student</a:t>
            </a:r>
            <a:r>
              <a:rPr lang="zh-CN" altLang="zh-CN" dirty="0"/>
              <a:t>表中查找学号为</a:t>
            </a:r>
            <a:r>
              <a:rPr lang="en-US" altLang="zh-CN" dirty="0"/>
              <a:t>20180012</a:t>
            </a:r>
            <a:r>
              <a:rPr lang="zh-CN" altLang="zh-CN" dirty="0"/>
              <a:t>的学生信息</a:t>
            </a:r>
            <a:r>
              <a:rPr lang="zh-CN" altLang="en-US" dirty="0"/>
              <a:t>：</a:t>
            </a:r>
            <a:endParaRPr lang="en-US" altLang="zh-CN" dirty="0"/>
          </a:p>
          <a:p>
            <a:pPr lvl="1"/>
            <a:endParaRPr lang="en-US" altLang="zh-CN" dirty="0"/>
          </a:p>
          <a:p>
            <a:pPr lvl="1"/>
            <a:endParaRPr lang="en-US" altLang="zh-CN" dirty="0"/>
          </a:p>
        </p:txBody>
      </p:sp>
      <p:sp>
        <p:nvSpPr>
          <p:cNvPr id="112643"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sp>
        <p:nvSpPr>
          <p:cNvPr id="112644" name="文本框 3"/>
          <p:cNvSpPr txBox="1"/>
          <p:nvPr/>
        </p:nvSpPr>
        <p:spPr>
          <a:xfrm>
            <a:off x="2268538" y="3482975"/>
            <a:ext cx="3025252" cy="646331"/>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dirty="0"/>
              <a:t>Seletct *</a:t>
            </a:r>
            <a:r>
              <a:rPr lang="zh-CN" altLang="en-US" sz="1800" dirty="0"/>
              <a:t> </a:t>
            </a:r>
            <a:r>
              <a:rPr lang="en-US" altLang="zh-CN" sz="1800" dirty="0"/>
              <a:t>Form Student</a:t>
            </a:r>
            <a:endParaRPr lang="zh-CN" altLang="zh-CN" sz="1800" dirty="0"/>
          </a:p>
          <a:p>
            <a:pPr marL="0" lvl="0" indent="0">
              <a:spcBef>
                <a:spcPct val="0"/>
              </a:spcBef>
              <a:buSzTx/>
              <a:buFontTx/>
              <a:buNone/>
            </a:pPr>
            <a:r>
              <a:rPr lang="en-US" altLang="zh-CN" sz="1800" dirty="0"/>
              <a:t>WHERE Sno=’ 20180012’; </a:t>
            </a:r>
            <a:endParaRPr lang="zh-CN" altLang="zh-CN" sz="1800" dirty="0"/>
          </a:p>
        </p:txBody>
      </p:sp>
      <p:sp>
        <p:nvSpPr>
          <p:cNvPr id="112645" name="文本框 5"/>
          <p:cNvSpPr txBox="1"/>
          <p:nvPr/>
        </p:nvSpPr>
        <p:spPr>
          <a:xfrm>
            <a:off x="0" y="0"/>
            <a:ext cx="61156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内容占位符 2"/>
          <p:cNvSpPr>
            <a:spLocks noGrp="1"/>
          </p:cNvSpPr>
          <p:nvPr>
            <p:ph idx="1"/>
          </p:nvPr>
        </p:nvSpPr>
        <p:spPr>
          <a:xfrm>
            <a:off x="457200" y="1017588"/>
            <a:ext cx="8229600" cy="3641725"/>
          </a:xfrm>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endParaRPr lang="en-US" altLang="zh-CN" dirty="0"/>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4691"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grpSp>
        <p:nvGrpSpPr>
          <p:cNvPr id="114692" name="组合 7"/>
          <p:cNvGrpSpPr/>
          <p:nvPr/>
        </p:nvGrpSpPr>
        <p:grpSpPr>
          <a:xfrm>
            <a:off x="1259633" y="2067694"/>
            <a:ext cx="6595318" cy="2664644"/>
            <a:chOff x="2081044" y="2291653"/>
            <a:chExt cx="6378908" cy="2440337"/>
          </a:xfrm>
        </p:grpSpPr>
        <p:pic>
          <p:nvPicPr>
            <p:cNvPr id="114694" name="图片 3"/>
            <p:cNvPicPr>
              <a:picLocks noChangeAspect="1"/>
            </p:cNvPicPr>
            <p:nvPr/>
          </p:nvPicPr>
          <p:blipFill>
            <a:blip r:embed="rId1"/>
            <a:stretch>
              <a:fillRect/>
            </a:stretch>
          </p:blipFill>
          <p:spPr>
            <a:xfrm>
              <a:off x="4139952" y="2291653"/>
              <a:ext cx="4320000" cy="2440337"/>
            </a:xfrm>
            <a:prstGeom prst="rect">
              <a:avLst/>
            </a:prstGeom>
            <a:noFill/>
            <a:ln w="9525">
              <a:noFill/>
            </a:ln>
          </p:spPr>
        </p:pic>
        <p:sp>
          <p:nvSpPr>
            <p:cNvPr id="114695" name="矩形 1"/>
            <p:cNvSpPr/>
            <p:nvPr/>
          </p:nvSpPr>
          <p:spPr>
            <a:xfrm>
              <a:off x="5105380" y="2291653"/>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4696" name="直线箭头连接符 4"/>
            <p:cNvCxnSpPr>
              <a:stCxn id="114695" idx="1"/>
            </p:cNvCxnSpPr>
            <p:nvPr/>
          </p:nvCxnSpPr>
          <p:spPr>
            <a:xfrm flipH="1">
              <a:off x="3563888" y="2431702"/>
              <a:ext cx="1541492" cy="252027"/>
            </a:xfrm>
            <a:prstGeom prst="straightConnector1">
              <a:avLst/>
            </a:prstGeom>
            <a:ln w="9525" cap="flat" cmpd="sng">
              <a:solidFill>
                <a:srgbClr val="FF0000"/>
              </a:solidFill>
              <a:prstDash val="solid"/>
              <a:headEnd type="none" w="med" len="med"/>
              <a:tailEnd type="triangle" w="med" len="med"/>
            </a:ln>
          </p:spPr>
        </p:cxnSp>
        <p:sp>
          <p:nvSpPr>
            <p:cNvPr id="114697" name="文本框 6"/>
            <p:cNvSpPr txBox="1"/>
            <p:nvPr/>
          </p:nvSpPr>
          <p:spPr>
            <a:xfrm>
              <a:off x="2081044" y="2499062"/>
              <a:ext cx="1482844" cy="845605"/>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第一次读入，数据块中无</a:t>
              </a:r>
              <a:r>
                <a:rPr lang="en-US" altLang="zh-CN" sz="1800" dirty="0"/>
                <a:t>20180012</a:t>
              </a:r>
              <a:endParaRPr lang="zh-CN" altLang="en-US" sz="1800" dirty="0"/>
            </a:p>
          </p:txBody>
        </p:sp>
      </p:grpSp>
      <p:sp>
        <p:nvSpPr>
          <p:cNvPr id="114693" name="文本框 9"/>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内容占位符 2"/>
          <p:cNvSpPr>
            <a:spLocks noGrp="1"/>
          </p:cNvSpPr>
          <p:nvPr>
            <p:ph idx="1"/>
          </p:nvPr>
        </p:nvSpPr>
        <p:spPr>
          <a:xfrm>
            <a:off x="457200" y="1017588"/>
            <a:ext cx="8229600" cy="3641725"/>
          </a:xfrm>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endParaRPr lang="en-US" altLang="zh-CN" dirty="0"/>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5715"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grpSp>
        <p:nvGrpSpPr>
          <p:cNvPr id="115716" name="组合 7"/>
          <p:cNvGrpSpPr/>
          <p:nvPr/>
        </p:nvGrpSpPr>
        <p:grpSpPr>
          <a:xfrm>
            <a:off x="1476375" y="2292350"/>
            <a:ext cx="6378575" cy="2439988"/>
            <a:chOff x="2081044" y="2291653"/>
            <a:chExt cx="6378908" cy="2440337"/>
          </a:xfrm>
        </p:grpSpPr>
        <p:pic>
          <p:nvPicPr>
            <p:cNvPr id="115718" name="图片 3"/>
            <p:cNvPicPr>
              <a:picLocks noChangeAspect="1"/>
            </p:cNvPicPr>
            <p:nvPr/>
          </p:nvPicPr>
          <p:blipFill>
            <a:blip r:embed="rId1"/>
            <a:stretch>
              <a:fillRect/>
            </a:stretch>
          </p:blipFill>
          <p:spPr>
            <a:xfrm>
              <a:off x="4139952" y="2291653"/>
              <a:ext cx="4320000" cy="2440337"/>
            </a:xfrm>
            <a:prstGeom prst="rect">
              <a:avLst/>
            </a:prstGeom>
            <a:noFill/>
            <a:ln w="9525">
              <a:noFill/>
            </a:ln>
          </p:spPr>
        </p:pic>
        <p:sp>
          <p:nvSpPr>
            <p:cNvPr id="115719" name="矩形 1"/>
            <p:cNvSpPr/>
            <p:nvPr/>
          </p:nvSpPr>
          <p:spPr>
            <a:xfrm>
              <a:off x="5105380" y="2587044"/>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5720" name="直线箭头连接符 4"/>
            <p:cNvCxnSpPr>
              <a:stCxn id="115719" idx="1"/>
            </p:cNvCxnSpPr>
            <p:nvPr/>
          </p:nvCxnSpPr>
          <p:spPr>
            <a:xfrm flipH="1">
              <a:off x="3563888" y="2727093"/>
              <a:ext cx="1541492" cy="252027"/>
            </a:xfrm>
            <a:prstGeom prst="straightConnector1">
              <a:avLst/>
            </a:prstGeom>
            <a:ln w="9525" cap="flat" cmpd="sng">
              <a:solidFill>
                <a:srgbClr val="FF0000"/>
              </a:solidFill>
              <a:prstDash val="solid"/>
              <a:headEnd type="none" w="med" len="med"/>
              <a:tailEnd type="triangle" w="med" len="med"/>
            </a:ln>
          </p:spPr>
        </p:cxnSp>
        <p:sp>
          <p:nvSpPr>
            <p:cNvPr id="115721"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第二次读入，数据块中无</a:t>
              </a:r>
              <a:r>
                <a:rPr lang="en-US" altLang="zh-CN" sz="1800" dirty="0"/>
                <a:t>20180012</a:t>
              </a:r>
              <a:endParaRPr lang="zh-CN" altLang="en-US" sz="1800" dirty="0"/>
            </a:p>
          </p:txBody>
        </p:sp>
      </p:grpSp>
      <p:sp>
        <p:nvSpPr>
          <p:cNvPr id="115717" name="文本框 9"/>
          <p:cNvSpPr txBox="1"/>
          <p:nvPr/>
        </p:nvSpPr>
        <p:spPr>
          <a:xfrm>
            <a:off x="0" y="0"/>
            <a:ext cx="539552"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内容占位符 2"/>
          <p:cNvSpPr>
            <a:spLocks noGrp="1"/>
          </p:cNvSpPr>
          <p:nvPr>
            <p:ph idx="1"/>
          </p:nvPr>
        </p:nvSpPr>
        <p:spPr>
          <a:xfrm>
            <a:off x="457200" y="1017588"/>
            <a:ext cx="8229600" cy="3641725"/>
          </a:xfrm>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endParaRPr lang="en-US" altLang="zh-CN" dirty="0"/>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6739"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grpSp>
        <p:nvGrpSpPr>
          <p:cNvPr id="116740" name="组合 7"/>
          <p:cNvGrpSpPr/>
          <p:nvPr/>
        </p:nvGrpSpPr>
        <p:grpSpPr>
          <a:xfrm>
            <a:off x="1476375" y="2292350"/>
            <a:ext cx="6403975" cy="2439988"/>
            <a:chOff x="2081044" y="2291653"/>
            <a:chExt cx="6404666" cy="2440337"/>
          </a:xfrm>
        </p:grpSpPr>
        <p:pic>
          <p:nvPicPr>
            <p:cNvPr id="116742" name="图片 3"/>
            <p:cNvPicPr>
              <a:picLocks noChangeAspect="1"/>
            </p:cNvPicPr>
            <p:nvPr/>
          </p:nvPicPr>
          <p:blipFill>
            <a:blip r:embed="rId1"/>
            <a:stretch>
              <a:fillRect/>
            </a:stretch>
          </p:blipFill>
          <p:spPr>
            <a:xfrm>
              <a:off x="4139952" y="2291653"/>
              <a:ext cx="4320000" cy="2440337"/>
            </a:xfrm>
            <a:prstGeom prst="rect">
              <a:avLst/>
            </a:prstGeom>
            <a:noFill/>
            <a:ln w="9525">
              <a:noFill/>
            </a:ln>
          </p:spPr>
        </p:pic>
        <p:sp>
          <p:nvSpPr>
            <p:cNvPr id="116743" name="矩形 1"/>
            <p:cNvSpPr/>
            <p:nvPr/>
          </p:nvSpPr>
          <p:spPr>
            <a:xfrm>
              <a:off x="5131138" y="2859782"/>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6744" name="直线箭头连接符 4"/>
            <p:cNvCxnSpPr>
              <a:stCxn id="116743" idx="1"/>
              <a:endCxn id="116745" idx="3"/>
            </p:cNvCxnSpPr>
            <p:nvPr/>
          </p:nvCxnSpPr>
          <p:spPr>
            <a:xfrm flipH="1" flipV="1">
              <a:off x="3563888" y="2960727"/>
              <a:ext cx="1567250" cy="39104"/>
            </a:xfrm>
            <a:prstGeom prst="straightConnector1">
              <a:avLst/>
            </a:prstGeom>
            <a:ln w="9525" cap="flat" cmpd="sng">
              <a:solidFill>
                <a:srgbClr val="FF0000"/>
              </a:solidFill>
              <a:prstDash val="solid"/>
              <a:headEnd type="none" w="med" len="med"/>
              <a:tailEnd type="triangle" w="med" len="med"/>
            </a:ln>
          </p:spPr>
        </p:cxnSp>
        <p:sp>
          <p:nvSpPr>
            <p:cNvPr id="116745"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第三次读入，数据块中无</a:t>
              </a:r>
              <a:r>
                <a:rPr lang="en-US" altLang="zh-CN" sz="1800" dirty="0"/>
                <a:t>20180012</a:t>
              </a:r>
              <a:endParaRPr lang="zh-CN" altLang="en-US" sz="1800" dirty="0"/>
            </a:p>
          </p:txBody>
        </p:sp>
      </p:grpSp>
      <p:sp>
        <p:nvSpPr>
          <p:cNvPr id="116741" name="文本框 9"/>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内容占位符 2"/>
          <p:cNvSpPr>
            <a:spLocks noGrp="1"/>
          </p:cNvSpPr>
          <p:nvPr>
            <p:ph idx="1"/>
          </p:nvPr>
        </p:nvSpPr>
        <p:spPr>
          <a:xfrm>
            <a:off x="457200" y="1017588"/>
            <a:ext cx="8229600" cy="3641725"/>
          </a:xfrm>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endParaRPr lang="en-US" altLang="zh-CN" dirty="0"/>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7763"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grpSp>
        <p:nvGrpSpPr>
          <p:cNvPr id="117764" name="组合 7"/>
          <p:cNvGrpSpPr/>
          <p:nvPr/>
        </p:nvGrpSpPr>
        <p:grpSpPr>
          <a:xfrm>
            <a:off x="1476375" y="2292350"/>
            <a:ext cx="6427788" cy="2439988"/>
            <a:chOff x="2081044" y="2291653"/>
            <a:chExt cx="6429287" cy="2440337"/>
          </a:xfrm>
        </p:grpSpPr>
        <p:pic>
          <p:nvPicPr>
            <p:cNvPr id="117766" name="图片 3"/>
            <p:cNvPicPr>
              <a:picLocks noChangeAspect="1"/>
            </p:cNvPicPr>
            <p:nvPr/>
          </p:nvPicPr>
          <p:blipFill>
            <a:blip r:embed="rId1"/>
            <a:stretch>
              <a:fillRect/>
            </a:stretch>
          </p:blipFill>
          <p:spPr>
            <a:xfrm>
              <a:off x="4139952" y="2291653"/>
              <a:ext cx="4320000" cy="2440337"/>
            </a:xfrm>
            <a:prstGeom prst="rect">
              <a:avLst/>
            </a:prstGeom>
            <a:noFill/>
            <a:ln w="9525">
              <a:noFill/>
            </a:ln>
          </p:spPr>
        </p:pic>
        <p:sp>
          <p:nvSpPr>
            <p:cNvPr id="117767" name="矩形 1"/>
            <p:cNvSpPr/>
            <p:nvPr/>
          </p:nvSpPr>
          <p:spPr>
            <a:xfrm>
              <a:off x="5155759" y="3142294"/>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7768" name="直线箭头连接符 4"/>
            <p:cNvCxnSpPr>
              <a:stCxn id="117767" idx="1"/>
              <a:endCxn id="117769" idx="3"/>
            </p:cNvCxnSpPr>
            <p:nvPr/>
          </p:nvCxnSpPr>
          <p:spPr>
            <a:xfrm flipH="1" flipV="1">
              <a:off x="3563888" y="2960727"/>
              <a:ext cx="1591871" cy="321616"/>
            </a:xfrm>
            <a:prstGeom prst="straightConnector1">
              <a:avLst/>
            </a:prstGeom>
            <a:ln w="9525" cap="flat" cmpd="sng">
              <a:solidFill>
                <a:srgbClr val="FF0000"/>
              </a:solidFill>
              <a:prstDash val="solid"/>
              <a:headEnd type="none" w="med" len="med"/>
              <a:tailEnd type="triangle" w="med" len="med"/>
            </a:ln>
          </p:spPr>
        </p:cxnSp>
        <p:sp>
          <p:nvSpPr>
            <p:cNvPr id="117769"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第四次读入，数据块中无</a:t>
              </a:r>
              <a:r>
                <a:rPr lang="en-US" altLang="zh-CN" sz="1800" dirty="0"/>
                <a:t>20180012</a:t>
              </a:r>
              <a:endParaRPr lang="zh-CN" altLang="en-US" sz="1800" dirty="0"/>
            </a:p>
          </p:txBody>
        </p:sp>
      </p:grpSp>
      <p:sp>
        <p:nvSpPr>
          <p:cNvPr id="117765" name="文本框 9"/>
          <p:cNvSpPr txBox="1"/>
          <p:nvPr/>
        </p:nvSpPr>
        <p:spPr>
          <a:xfrm>
            <a:off x="0" y="0"/>
            <a:ext cx="61156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0243"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数据存储的管理方式</a:t>
            </a:r>
            <a:endParaRPr lang="zh-CN" altLang="en-US" dirty="0">
              <a:solidFill>
                <a:schemeClr val="accent6"/>
              </a:solidFill>
              <a:latin typeface="Times New Roman" panose="02020603050405020304" pitchFamily="18" charset="0"/>
            </a:endParaRPr>
          </a:p>
        </p:txBody>
      </p:sp>
      <p:sp>
        <p:nvSpPr>
          <p:cNvPr id="10244"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Arial" panose="020B0604020202020204" pitchFamily="34" charset="0"/>
                <a:ea typeface="宋体" panose="02010600030101010101" pitchFamily="2" charset="-122"/>
              </a:rPr>
              <a:t>数据存储</a:t>
            </a:r>
            <a:r>
              <a:rPr lang="zh-CN" altLang="en-US" dirty="0"/>
              <a:t>的</a:t>
            </a:r>
            <a:r>
              <a:rPr lang="zh-CN" altLang="en-US" dirty="0">
                <a:latin typeface="Arial" panose="020B0604020202020204" pitchFamily="34" charset="0"/>
                <a:ea typeface="宋体" panose="02010600030101010101" pitchFamily="2" charset="-122"/>
              </a:rPr>
              <a:t>管理方式</a:t>
            </a:r>
            <a:endParaRPr lang="en-US" altLang="zh-CN" dirty="0">
              <a:latin typeface="Arial" panose="020B0604020202020204" pitchFamily="34" charset="0"/>
              <a:ea typeface="宋体" panose="02010600030101010101" pitchFamily="2" charset="-122"/>
            </a:endParaRPr>
          </a:p>
          <a:p>
            <a:pPr algn="just" eaLnBrk="1" hangingPunct="1">
              <a:buNone/>
            </a:pPr>
            <a:endParaRPr lang="en-US" altLang="zh-CN" dirty="0">
              <a:latin typeface="Arial" panose="020B0604020202020204" pitchFamily="34" charset="0"/>
              <a:ea typeface="宋体" panose="02010600030101010101" pitchFamily="2" charset="-122"/>
            </a:endParaRPr>
          </a:p>
          <a:p>
            <a:pPr lvl="1" algn="just" eaLnBrk="1" hangingPunct="1"/>
            <a:r>
              <a:rPr lang="zh-CN" altLang="en-US" dirty="0">
                <a:latin typeface="Arial" panose="020B0604020202020204" pitchFamily="34" charset="0"/>
                <a:ea typeface="宋体" panose="02010600030101010101" pitchFamily="2" charset="-122"/>
              </a:rPr>
              <a:t>方式一：每个</a:t>
            </a:r>
            <a:r>
              <a:rPr lang="en-US" altLang="zh-CN" dirty="0">
                <a:latin typeface="Arial" panose="020B0604020202020204" pitchFamily="34" charset="0"/>
                <a:ea typeface="宋体" panose="02010600030101010101" pitchFamily="2" charset="-122"/>
              </a:rPr>
              <a:t>DB</a:t>
            </a:r>
            <a:r>
              <a:rPr lang="zh-CN" altLang="en-US" dirty="0">
                <a:latin typeface="Arial" panose="020B0604020202020204" pitchFamily="34" charset="0"/>
                <a:ea typeface="宋体" panose="02010600030101010101" pitchFamily="2" charset="-122"/>
              </a:rPr>
              <a:t>对象对应一个操作系统文件</a:t>
            </a:r>
            <a:endParaRPr lang="en-US" altLang="zh-CN" dirty="0">
              <a:latin typeface="Arial" panose="020B0604020202020204" pitchFamily="34" charset="0"/>
              <a:ea typeface="宋体" panose="02010600030101010101" pitchFamily="2" charset="-122"/>
            </a:endParaRPr>
          </a:p>
          <a:p>
            <a:pPr lvl="2" algn="just" eaLnBrk="1" hangingPunct="1"/>
            <a:r>
              <a:rPr lang="en-US" altLang="zh-CN" sz="2200" dirty="0">
                <a:latin typeface="Arial" panose="020B0604020202020204" pitchFamily="34" charset="0"/>
                <a:ea typeface="宋体" panose="02010600030101010101" pitchFamily="2" charset="-122"/>
              </a:rPr>
              <a:t>e.g. PostgreSQL, Kingbase ES</a:t>
            </a:r>
            <a:endParaRPr lang="en-US" altLang="zh-CN" sz="2200" dirty="0">
              <a:latin typeface="Arial" panose="020B0604020202020204" pitchFamily="34" charset="0"/>
              <a:ea typeface="宋体" panose="02010600030101010101" pitchFamily="2" charset="-122"/>
            </a:endParaRPr>
          </a:p>
          <a:p>
            <a:pPr lvl="2" algn="just" eaLnBrk="1" hangingPunct="1">
              <a:buNone/>
            </a:pPr>
            <a:endParaRPr lang="en-US" altLang="zh-CN" dirty="0">
              <a:latin typeface="Arial" panose="020B0604020202020204" pitchFamily="34" charset="0"/>
              <a:ea typeface="宋体" panose="02010600030101010101" pitchFamily="2" charset="-122"/>
            </a:endParaRPr>
          </a:p>
          <a:p>
            <a:pPr lvl="1" algn="just" eaLnBrk="1" hangingPunct="1"/>
            <a:r>
              <a:rPr lang="zh-CN" altLang="en-US" dirty="0">
                <a:solidFill>
                  <a:srgbClr val="FF0000"/>
                </a:solidFill>
                <a:latin typeface="Arial" panose="020B0604020202020204" pitchFamily="34" charset="0"/>
                <a:ea typeface="宋体" panose="02010600030101010101" pitchFamily="2" charset="-122"/>
              </a:rPr>
              <a:t>方式二：整个</a:t>
            </a:r>
            <a:r>
              <a:rPr lang="en-US" altLang="zh-CN" dirty="0">
                <a:solidFill>
                  <a:srgbClr val="FF0000"/>
                </a:solidFill>
                <a:latin typeface="Arial" panose="020B0604020202020204" pitchFamily="34" charset="0"/>
                <a:ea typeface="宋体" panose="02010600030101010101" pitchFamily="2" charset="-122"/>
              </a:rPr>
              <a:t>DB</a:t>
            </a:r>
            <a:r>
              <a:rPr lang="zh-CN" altLang="en-US" dirty="0">
                <a:solidFill>
                  <a:srgbClr val="FF0000"/>
                </a:solidFill>
                <a:latin typeface="Arial" panose="020B0604020202020204" pitchFamily="34" charset="0"/>
                <a:ea typeface="宋体" panose="02010600030101010101" pitchFamily="2" charset="-122"/>
              </a:rPr>
              <a:t>对应一个或若干个文件（段页式）</a:t>
            </a:r>
            <a:endParaRPr lang="en-US" altLang="zh-CN" dirty="0">
              <a:solidFill>
                <a:srgbClr val="FF0000"/>
              </a:solidFill>
              <a:latin typeface="Arial" panose="020B0604020202020204" pitchFamily="34" charset="0"/>
              <a:ea typeface="宋体" panose="02010600030101010101" pitchFamily="2" charset="-122"/>
            </a:endParaRPr>
          </a:p>
          <a:p>
            <a:pPr lvl="2" algn="just" eaLnBrk="1" hangingPunct="1"/>
            <a:r>
              <a:rPr lang="en-US" altLang="zh-CN" sz="2200" dirty="0">
                <a:latin typeface="Arial" panose="020B0604020202020204" pitchFamily="34" charset="0"/>
                <a:ea typeface="宋体" panose="02010600030101010101" pitchFamily="2" charset="-122"/>
              </a:rPr>
              <a:t>e.g. Oracle, SQL Server </a:t>
            </a:r>
            <a:endParaRPr lang="en-US" altLang="zh-CN" sz="2200" dirty="0">
              <a:latin typeface="Arial" panose="020B0604020202020204" pitchFamily="34" charset="0"/>
              <a:ea typeface="宋体" panose="02010600030101010101" pitchFamily="2"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内容占位符 2"/>
          <p:cNvSpPr>
            <a:spLocks noGrp="1"/>
          </p:cNvSpPr>
          <p:nvPr>
            <p:ph idx="1"/>
          </p:nvPr>
        </p:nvSpPr>
        <p:spPr>
          <a:xfrm>
            <a:off x="457200" y="1017588"/>
            <a:ext cx="8229600" cy="3641725"/>
          </a:xfrm>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endParaRPr lang="en-US" altLang="zh-CN" dirty="0"/>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8787"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grpSp>
        <p:nvGrpSpPr>
          <p:cNvPr id="118788" name="组合 7"/>
          <p:cNvGrpSpPr/>
          <p:nvPr/>
        </p:nvGrpSpPr>
        <p:grpSpPr>
          <a:xfrm>
            <a:off x="1476375" y="2292350"/>
            <a:ext cx="6450013" cy="2439988"/>
            <a:chOff x="2081044" y="2291653"/>
            <a:chExt cx="6450916" cy="2440337"/>
          </a:xfrm>
        </p:grpSpPr>
        <p:pic>
          <p:nvPicPr>
            <p:cNvPr id="118790" name="图片 3"/>
            <p:cNvPicPr>
              <a:picLocks noChangeAspect="1"/>
            </p:cNvPicPr>
            <p:nvPr/>
          </p:nvPicPr>
          <p:blipFill>
            <a:blip r:embed="rId1"/>
            <a:stretch>
              <a:fillRect/>
            </a:stretch>
          </p:blipFill>
          <p:spPr>
            <a:xfrm>
              <a:off x="4139952" y="2291653"/>
              <a:ext cx="4320000" cy="2440337"/>
            </a:xfrm>
            <a:prstGeom prst="rect">
              <a:avLst/>
            </a:prstGeom>
            <a:noFill/>
            <a:ln w="9525">
              <a:noFill/>
            </a:ln>
          </p:spPr>
        </p:pic>
        <p:sp>
          <p:nvSpPr>
            <p:cNvPr id="118791" name="矩形 1"/>
            <p:cNvSpPr/>
            <p:nvPr/>
          </p:nvSpPr>
          <p:spPr>
            <a:xfrm>
              <a:off x="5177388" y="3419004"/>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8792" name="直线箭头连接符 4"/>
            <p:cNvCxnSpPr>
              <a:stCxn id="118791" idx="1"/>
              <a:endCxn id="118793" idx="3"/>
            </p:cNvCxnSpPr>
            <p:nvPr/>
          </p:nvCxnSpPr>
          <p:spPr>
            <a:xfrm flipH="1" flipV="1">
              <a:off x="3563888" y="2960727"/>
              <a:ext cx="1613500" cy="598326"/>
            </a:xfrm>
            <a:prstGeom prst="straightConnector1">
              <a:avLst/>
            </a:prstGeom>
            <a:ln w="9525" cap="flat" cmpd="sng">
              <a:solidFill>
                <a:srgbClr val="FF0000"/>
              </a:solidFill>
              <a:prstDash val="solid"/>
              <a:headEnd type="none" w="med" len="med"/>
              <a:tailEnd type="triangle" w="med" len="med"/>
            </a:ln>
          </p:spPr>
        </p:cxnSp>
        <p:sp>
          <p:nvSpPr>
            <p:cNvPr id="118793"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第五次读入，数据块中无</a:t>
              </a:r>
              <a:r>
                <a:rPr lang="en-US" altLang="zh-CN" sz="1800" dirty="0"/>
                <a:t>20180012</a:t>
              </a:r>
              <a:endParaRPr lang="zh-CN" altLang="en-US" sz="1800" dirty="0"/>
            </a:p>
          </p:txBody>
        </p:sp>
      </p:grpSp>
      <p:sp>
        <p:nvSpPr>
          <p:cNvPr id="118789" name="文本框 9"/>
          <p:cNvSpPr txBox="1"/>
          <p:nvPr/>
        </p:nvSpPr>
        <p:spPr>
          <a:xfrm>
            <a:off x="0" y="0"/>
            <a:ext cx="39553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内容占位符 2"/>
          <p:cNvSpPr>
            <a:spLocks noGrp="1"/>
          </p:cNvSpPr>
          <p:nvPr>
            <p:ph idx="1"/>
          </p:nvPr>
        </p:nvSpPr>
        <p:spPr>
          <a:xfrm>
            <a:off x="457200" y="1017588"/>
            <a:ext cx="8229600" cy="3641725"/>
          </a:xfrm>
        </p:spPr>
        <p:txBody>
          <a:bodyPr vert="horz" wrap="square" lIns="91440" tIns="45720" rIns="91440" bIns="45720" anchor="t" anchorCtr="0"/>
          <a:lstStyle/>
          <a:p>
            <a:pPr lvl="1"/>
            <a:r>
              <a:rPr lang="zh-CN" altLang="en-US" dirty="0"/>
              <a:t>直接查找，不借助索引，</a:t>
            </a:r>
            <a:r>
              <a:rPr lang="en-US" altLang="zh-CN" dirty="0"/>
              <a:t>6</a:t>
            </a:r>
            <a:r>
              <a:rPr lang="zh-CN" altLang="en-US" dirty="0"/>
              <a:t>次</a:t>
            </a:r>
            <a:r>
              <a:rPr lang="en-US" altLang="zh-CN" dirty="0"/>
              <a:t>I/O</a:t>
            </a:r>
            <a:endParaRPr lang="en-US" altLang="zh-CN" dirty="0"/>
          </a:p>
          <a:p>
            <a:pPr lvl="2"/>
            <a:r>
              <a:rPr lang="zh-CN" altLang="en-US" dirty="0"/>
              <a:t>依次读入</a:t>
            </a:r>
            <a:r>
              <a:rPr lang="en-US" altLang="zh-CN" dirty="0"/>
              <a:t>6</a:t>
            </a:r>
            <a:r>
              <a:rPr lang="zh-CN" altLang="en-US" dirty="0"/>
              <a:t>个数据块，</a:t>
            </a:r>
            <a:r>
              <a:rPr lang="en-US" altLang="zh-CN" dirty="0"/>
              <a:t>6</a:t>
            </a:r>
            <a:r>
              <a:rPr lang="zh-CN" altLang="en-US" dirty="0"/>
              <a:t>次</a:t>
            </a:r>
            <a:endParaRPr lang="en-US" altLang="zh-CN" dirty="0"/>
          </a:p>
        </p:txBody>
      </p:sp>
      <p:sp>
        <p:nvSpPr>
          <p:cNvPr id="119811"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grpSp>
        <p:nvGrpSpPr>
          <p:cNvPr id="119812" name="组合 7"/>
          <p:cNvGrpSpPr/>
          <p:nvPr/>
        </p:nvGrpSpPr>
        <p:grpSpPr>
          <a:xfrm>
            <a:off x="1476375" y="2292350"/>
            <a:ext cx="6450013" cy="2439988"/>
            <a:chOff x="2081044" y="2291653"/>
            <a:chExt cx="6450916" cy="2440337"/>
          </a:xfrm>
        </p:grpSpPr>
        <p:pic>
          <p:nvPicPr>
            <p:cNvPr id="119814" name="图片 3"/>
            <p:cNvPicPr>
              <a:picLocks noChangeAspect="1"/>
            </p:cNvPicPr>
            <p:nvPr/>
          </p:nvPicPr>
          <p:blipFill>
            <a:blip r:embed="rId1"/>
            <a:stretch>
              <a:fillRect/>
            </a:stretch>
          </p:blipFill>
          <p:spPr>
            <a:xfrm>
              <a:off x="4139952" y="2291653"/>
              <a:ext cx="4320000" cy="2440337"/>
            </a:xfrm>
            <a:prstGeom prst="rect">
              <a:avLst/>
            </a:prstGeom>
            <a:noFill/>
            <a:ln w="9525">
              <a:noFill/>
            </a:ln>
          </p:spPr>
        </p:pic>
        <p:sp>
          <p:nvSpPr>
            <p:cNvPr id="119815" name="矩形 1"/>
            <p:cNvSpPr/>
            <p:nvPr/>
          </p:nvSpPr>
          <p:spPr>
            <a:xfrm>
              <a:off x="5177388" y="3723878"/>
              <a:ext cx="3354572" cy="280098"/>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19816" name="直线箭头连接符 4"/>
            <p:cNvCxnSpPr>
              <a:stCxn id="119815" idx="1"/>
              <a:endCxn id="119817" idx="3"/>
            </p:cNvCxnSpPr>
            <p:nvPr/>
          </p:nvCxnSpPr>
          <p:spPr>
            <a:xfrm flipH="1" flipV="1">
              <a:off x="3563888" y="2960727"/>
              <a:ext cx="1613500" cy="903200"/>
            </a:xfrm>
            <a:prstGeom prst="straightConnector1">
              <a:avLst/>
            </a:prstGeom>
            <a:ln w="9525" cap="flat" cmpd="sng">
              <a:solidFill>
                <a:srgbClr val="FF0000"/>
              </a:solidFill>
              <a:prstDash val="solid"/>
              <a:headEnd type="none" w="med" len="med"/>
              <a:tailEnd type="triangle" w="med" len="med"/>
            </a:ln>
          </p:spPr>
        </p:cxnSp>
        <p:sp>
          <p:nvSpPr>
            <p:cNvPr id="119817" name="文本框 6"/>
            <p:cNvSpPr txBox="1"/>
            <p:nvPr/>
          </p:nvSpPr>
          <p:spPr>
            <a:xfrm>
              <a:off x="2081044" y="2499062"/>
              <a:ext cx="1482844"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第六次读入，数据块中有</a:t>
              </a:r>
              <a:r>
                <a:rPr lang="en-US" altLang="zh-CN" sz="1800" dirty="0"/>
                <a:t>20180012</a:t>
              </a:r>
              <a:endParaRPr lang="zh-CN" altLang="en-US" sz="1800" dirty="0"/>
            </a:p>
          </p:txBody>
        </p:sp>
      </p:grpSp>
      <p:sp>
        <p:nvSpPr>
          <p:cNvPr id="119813" name="文本框 9"/>
          <p:cNvSpPr txBox="1"/>
          <p:nvPr/>
        </p:nvSpPr>
        <p:spPr>
          <a:xfrm>
            <a:off x="0" y="0"/>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内容占位符 2"/>
          <p:cNvSpPr>
            <a:spLocks noGrp="1"/>
          </p:cNvSpPr>
          <p:nvPr>
            <p:ph idx="1"/>
          </p:nvPr>
        </p:nvSpPr>
        <p:spPr>
          <a:xfrm>
            <a:off x="457200" y="1017588"/>
            <a:ext cx="8229600" cy="3641725"/>
          </a:xfrm>
        </p:spPr>
        <p:txBody>
          <a:bodyPr vert="horz" wrap="square" lIns="91440" tIns="45720" rIns="91440" bIns="45720" anchor="t" anchorCtr="0"/>
          <a:lstStyle/>
          <a:p>
            <a:pPr lvl="1"/>
            <a:r>
              <a:rPr lang="zh-CN" altLang="en-US" dirty="0"/>
              <a:t>利用稠密索引，</a:t>
            </a:r>
            <a:r>
              <a:rPr lang="en-US" altLang="zh-CN" dirty="0"/>
              <a:t>3</a:t>
            </a:r>
            <a:r>
              <a:rPr lang="zh-CN" altLang="en-US" dirty="0"/>
              <a:t>次</a:t>
            </a:r>
            <a:r>
              <a:rPr lang="en-US" altLang="zh-CN" dirty="0"/>
              <a:t>I/O</a:t>
            </a:r>
            <a:endParaRPr lang="en-US" altLang="zh-CN" dirty="0"/>
          </a:p>
          <a:p>
            <a:pPr lvl="2"/>
            <a:r>
              <a:rPr lang="zh-CN" altLang="en-US" dirty="0"/>
              <a:t>读入索引块（顺序查找索引），</a:t>
            </a:r>
            <a:r>
              <a:rPr lang="en-US" altLang="zh-CN" dirty="0"/>
              <a:t>2</a:t>
            </a:r>
            <a:r>
              <a:rPr lang="zh-CN" altLang="en-US" dirty="0"/>
              <a:t>次</a:t>
            </a:r>
            <a:endParaRPr lang="en-US" altLang="zh-CN" dirty="0"/>
          </a:p>
          <a:p>
            <a:pPr lvl="2"/>
            <a:r>
              <a:rPr lang="zh-CN" altLang="en-US" dirty="0"/>
              <a:t>根据指针读取</a:t>
            </a:r>
            <a:r>
              <a:rPr lang="en-US" altLang="zh-CN" dirty="0"/>
              <a:t>20180012</a:t>
            </a:r>
            <a:r>
              <a:rPr lang="zh-CN" altLang="en-US" dirty="0"/>
              <a:t>元组，</a:t>
            </a:r>
            <a:r>
              <a:rPr lang="en-US" altLang="zh-CN" dirty="0"/>
              <a:t>1</a:t>
            </a:r>
            <a:r>
              <a:rPr lang="zh-CN" altLang="en-US" dirty="0"/>
              <a:t>次</a:t>
            </a:r>
            <a:endParaRPr lang="en-US" altLang="zh-CN" dirty="0"/>
          </a:p>
        </p:txBody>
      </p:sp>
      <p:sp>
        <p:nvSpPr>
          <p:cNvPr id="120835"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grpSp>
        <p:nvGrpSpPr>
          <p:cNvPr id="120836" name="组合 7"/>
          <p:cNvGrpSpPr/>
          <p:nvPr/>
        </p:nvGrpSpPr>
        <p:grpSpPr>
          <a:xfrm>
            <a:off x="1619250" y="2292350"/>
            <a:ext cx="6235700" cy="2439988"/>
            <a:chOff x="2225060" y="2291652"/>
            <a:chExt cx="6234892" cy="2440338"/>
          </a:xfrm>
        </p:grpSpPr>
        <p:pic>
          <p:nvPicPr>
            <p:cNvPr id="120838" name="图片 3"/>
            <p:cNvPicPr>
              <a:picLocks noChangeAspect="1"/>
            </p:cNvPicPr>
            <p:nvPr/>
          </p:nvPicPr>
          <p:blipFill>
            <a:blip r:embed="rId1"/>
            <a:stretch>
              <a:fillRect/>
            </a:stretch>
          </p:blipFill>
          <p:spPr>
            <a:xfrm>
              <a:off x="4139952" y="2291653"/>
              <a:ext cx="4320000" cy="2440337"/>
            </a:xfrm>
            <a:prstGeom prst="rect">
              <a:avLst/>
            </a:prstGeom>
            <a:noFill/>
            <a:ln w="9525">
              <a:noFill/>
            </a:ln>
          </p:spPr>
        </p:pic>
        <p:sp>
          <p:nvSpPr>
            <p:cNvPr id="120839" name="矩形 1"/>
            <p:cNvSpPr/>
            <p:nvPr/>
          </p:nvSpPr>
          <p:spPr>
            <a:xfrm>
              <a:off x="4067944" y="2291652"/>
              <a:ext cx="792088" cy="78415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20840" name="直线箭头连接符 4"/>
            <p:cNvCxnSpPr>
              <a:stCxn id="120839" idx="1"/>
            </p:cNvCxnSpPr>
            <p:nvPr/>
          </p:nvCxnSpPr>
          <p:spPr>
            <a:xfrm flipH="1">
              <a:off x="3563888" y="2683729"/>
              <a:ext cx="504056" cy="0"/>
            </a:xfrm>
            <a:prstGeom prst="straightConnector1">
              <a:avLst/>
            </a:prstGeom>
            <a:ln w="9525" cap="flat" cmpd="sng">
              <a:solidFill>
                <a:srgbClr val="FF0000"/>
              </a:solidFill>
              <a:prstDash val="solid"/>
              <a:headEnd type="none" w="med" len="med"/>
              <a:tailEnd type="triangle" w="med" len="med"/>
            </a:ln>
          </p:spPr>
        </p:cxnSp>
        <p:sp>
          <p:nvSpPr>
            <p:cNvPr id="120841" name="文本框 6"/>
            <p:cNvSpPr txBox="1"/>
            <p:nvPr/>
          </p:nvSpPr>
          <p:spPr>
            <a:xfrm>
              <a:off x="2225060" y="2499062"/>
              <a:ext cx="1338828"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第一次读入，索引中无</a:t>
              </a:r>
              <a:r>
                <a:rPr lang="en-US" altLang="zh-CN" sz="1800" dirty="0"/>
                <a:t>20180012</a:t>
              </a:r>
              <a:endParaRPr lang="zh-CN" altLang="en-US" sz="1800" dirty="0"/>
            </a:p>
          </p:txBody>
        </p:sp>
      </p:grpSp>
      <p:sp>
        <p:nvSpPr>
          <p:cNvPr id="120837" name="文本框 9"/>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内容占位符 2"/>
          <p:cNvSpPr>
            <a:spLocks noGrp="1"/>
          </p:cNvSpPr>
          <p:nvPr>
            <p:ph idx="1"/>
          </p:nvPr>
        </p:nvSpPr>
        <p:spPr>
          <a:xfrm>
            <a:off x="457200" y="1017588"/>
            <a:ext cx="8229600" cy="3641725"/>
          </a:xfrm>
        </p:spPr>
        <p:txBody>
          <a:bodyPr vert="horz" wrap="square" lIns="91440" tIns="45720" rIns="91440" bIns="45720" anchor="t" anchorCtr="0"/>
          <a:lstStyle/>
          <a:p>
            <a:pPr lvl="1"/>
            <a:r>
              <a:rPr lang="zh-CN" altLang="en-US" dirty="0"/>
              <a:t>利用稠密索引，</a:t>
            </a:r>
            <a:r>
              <a:rPr lang="en-US" altLang="zh-CN" dirty="0"/>
              <a:t>3</a:t>
            </a:r>
            <a:r>
              <a:rPr lang="zh-CN" altLang="en-US" dirty="0"/>
              <a:t>次</a:t>
            </a:r>
            <a:r>
              <a:rPr lang="en-US" altLang="zh-CN" dirty="0"/>
              <a:t>I/O</a:t>
            </a:r>
            <a:endParaRPr lang="en-US" altLang="zh-CN" dirty="0"/>
          </a:p>
          <a:p>
            <a:pPr lvl="2"/>
            <a:r>
              <a:rPr lang="zh-CN" altLang="en-US" dirty="0"/>
              <a:t>读入索引块，</a:t>
            </a:r>
            <a:r>
              <a:rPr lang="en-US" altLang="zh-CN" dirty="0"/>
              <a:t>2</a:t>
            </a:r>
            <a:r>
              <a:rPr lang="zh-CN" altLang="en-US" dirty="0"/>
              <a:t>次</a:t>
            </a:r>
            <a:endParaRPr lang="en-US" altLang="zh-CN" dirty="0"/>
          </a:p>
          <a:p>
            <a:pPr lvl="2"/>
            <a:r>
              <a:rPr lang="zh-CN" altLang="en-US" dirty="0"/>
              <a:t>根据指针读取</a:t>
            </a:r>
            <a:r>
              <a:rPr lang="en-US" altLang="zh-CN" dirty="0"/>
              <a:t>20180012</a:t>
            </a:r>
            <a:r>
              <a:rPr lang="zh-CN" altLang="en-US" dirty="0"/>
              <a:t>元组，</a:t>
            </a:r>
            <a:r>
              <a:rPr lang="en-US" altLang="zh-CN" dirty="0"/>
              <a:t>1</a:t>
            </a:r>
            <a:r>
              <a:rPr lang="zh-CN" altLang="en-US" dirty="0"/>
              <a:t>次</a:t>
            </a:r>
            <a:endParaRPr lang="en-US" altLang="zh-CN" dirty="0"/>
          </a:p>
        </p:txBody>
      </p:sp>
      <p:sp>
        <p:nvSpPr>
          <p:cNvPr id="121859"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grpSp>
        <p:nvGrpSpPr>
          <p:cNvPr id="121860" name="组合 7"/>
          <p:cNvGrpSpPr/>
          <p:nvPr/>
        </p:nvGrpSpPr>
        <p:grpSpPr>
          <a:xfrm>
            <a:off x="1619250" y="2292350"/>
            <a:ext cx="6235700" cy="2439988"/>
            <a:chOff x="2225060" y="2291653"/>
            <a:chExt cx="6234892" cy="2440337"/>
          </a:xfrm>
        </p:grpSpPr>
        <p:pic>
          <p:nvPicPr>
            <p:cNvPr id="121863" name="图片 3"/>
            <p:cNvPicPr>
              <a:picLocks noChangeAspect="1"/>
            </p:cNvPicPr>
            <p:nvPr/>
          </p:nvPicPr>
          <p:blipFill>
            <a:blip r:embed="rId1"/>
            <a:stretch>
              <a:fillRect/>
            </a:stretch>
          </p:blipFill>
          <p:spPr>
            <a:xfrm>
              <a:off x="4139952" y="2291653"/>
              <a:ext cx="4320000" cy="2440337"/>
            </a:xfrm>
            <a:prstGeom prst="rect">
              <a:avLst/>
            </a:prstGeom>
            <a:noFill/>
            <a:ln w="9525">
              <a:noFill/>
            </a:ln>
          </p:spPr>
        </p:pic>
        <p:sp>
          <p:nvSpPr>
            <p:cNvPr id="121864" name="矩形 1"/>
            <p:cNvSpPr/>
            <p:nvPr/>
          </p:nvSpPr>
          <p:spPr>
            <a:xfrm>
              <a:off x="4067944" y="3115777"/>
              <a:ext cx="792088" cy="784153"/>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21865" name="直线箭头连接符 4"/>
            <p:cNvCxnSpPr>
              <a:stCxn id="121864" idx="1"/>
            </p:cNvCxnSpPr>
            <p:nvPr/>
          </p:nvCxnSpPr>
          <p:spPr>
            <a:xfrm flipH="1">
              <a:off x="3563888" y="3507854"/>
              <a:ext cx="504056" cy="0"/>
            </a:xfrm>
            <a:prstGeom prst="straightConnector1">
              <a:avLst/>
            </a:prstGeom>
            <a:ln w="9525" cap="flat" cmpd="sng">
              <a:solidFill>
                <a:srgbClr val="FF0000"/>
              </a:solidFill>
              <a:prstDash val="solid"/>
              <a:headEnd type="none" w="med" len="med"/>
              <a:tailEnd type="triangle" w="med" len="med"/>
            </a:ln>
          </p:spPr>
        </p:cxnSp>
        <p:sp>
          <p:nvSpPr>
            <p:cNvPr id="121866" name="文本框 6"/>
            <p:cNvSpPr txBox="1"/>
            <p:nvPr/>
          </p:nvSpPr>
          <p:spPr>
            <a:xfrm>
              <a:off x="2225060" y="3046188"/>
              <a:ext cx="1338828"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第二次读入，索引中有</a:t>
              </a:r>
              <a:r>
                <a:rPr lang="en-US" altLang="zh-CN" sz="1800" dirty="0"/>
                <a:t>20180012</a:t>
              </a:r>
              <a:endParaRPr lang="zh-CN" altLang="en-US" sz="1800" dirty="0"/>
            </a:p>
          </p:txBody>
        </p:sp>
      </p:grpSp>
      <p:cxnSp>
        <p:nvCxnSpPr>
          <p:cNvPr id="121861" name="直线箭头连接符 9"/>
          <p:cNvCxnSpPr/>
          <p:nvPr/>
        </p:nvCxnSpPr>
        <p:spPr>
          <a:xfrm flipH="1">
            <a:off x="2959100" y="3795713"/>
            <a:ext cx="604838" cy="0"/>
          </a:xfrm>
          <a:prstGeom prst="straightConnector1">
            <a:avLst/>
          </a:prstGeom>
          <a:ln w="9525" cap="flat" cmpd="sng">
            <a:solidFill>
              <a:srgbClr val="FF0000"/>
            </a:solidFill>
            <a:prstDash val="solid"/>
            <a:headEnd type="none" w="med" len="med"/>
            <a:tailEnd type="triangle" w="med" len="med"/>
          </a:ln>
        </p:spPr>
      </p:cxnSp>
      <p:sp>
        <p:nvSpPr>
          <p:cNvPr id="121862" name="文本框 10"/>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内容占位符 2"/>
          <p:cNvSpPr>
            <a:spLocks noGrp="1"/>
          </p:cNvSpPr>
          <p:nvPr>
            <p:ph idx="1"/>
          </p:nvPr>
        </p:nvSpPr>
        <p:spPr>
          <a:xfrm>
            <a:off x="457200" y="1017588"/>
            <a:ext cx="8229600" cy="3641725"/>
          </a:xfrm>
        </p:spPr>
        <p:txBody>
          <a:bodyPr vert="horz" wrap="square" lIns="91440" tIns="45720" rIns="91440" bIns="45720" anchor="t" anchorCtr="0"/>
          <a:lstStyle/>
          <a:p>
            <a:pPr lvl="1"/>
            <a:r>
              <a:rPr lang="zh-CN" altLang="en-US" dirty="0"/>
              <a:t>利用稠密索引，</a:t>
            </a:r>
            <a:r>
              <a:rPr lang="en-US" altLang="zh-CN" dirty="0"/>
              <a:t>3</a:t>
            </a:r>
            <a:r>
              <a:rPr lang="zh-CN" altLang="en-US" dirty="0"/>
              <a:t>次</a:t>
            </a:r>
            <a:r>
              <a:rPr lang="en-US" altLang="zh-CN" dirty="0"/>
              <a:t>I/O</a:t>
            </a:r>
            <a:endParaRPr lang="en-US" altLang="zh-CN" dirty="0"/>
          </a:p>
          <a:p>
            <a:pPr lvl="2"/>
            <a:r>
              <a:rPr lang="zh-CN" altLang="en-US" dirty="0"/>
              <a:t>读入索引块，</a:t>
            </a:r>
            <a:r>
              <a:rPr lang="en-US" altLang="zh-CN" dirty="0"/>
              <a:t>2</a:t>
            </a:r>
            <a:r>
              <a:rPr lang="zh-CN" altLang="en-US" dirty="0"/>
              <a:t>次</a:t>
            </a:r>
            <a:endParaRPr lang="en-US" altLang="zh-CN" dirty="0"/>
          </a:p>
          <a:p>
            <a:pPr lvl="2"/>
            <a:r>
              <a:rPr lang="zh-CN" altLang="en-US" dirty="0"/>
              <a:t>根据指针读取</a:t>
            </a:r>
            <a:r>
              <a:rPr lang="en-US" altLang="zh-CN" dirty="0"/>
              <a:t>20180012</a:t>
            </a:r>
            <a:r>
              <a:rPr lang="zh-CN" altLang="en-US" dirty="0"/>
              <a:t>元组，</a:t>
            </a:r>
            <a:r>
              <a:rPr lang="en-US" altLang="zh-CN" dirty="0"/>
              <a:t>1</a:t>
            </a:r>
            <a:r>
              <a:rPr lang="zh-CN" altLang="en-US" dirty="0"/>
              <a:t>次</a:t>
            </a:r>
            <a:endParaRPr lang="en-US" altLang="zh-CN" dirty="0"/>
          </a:p>
        </p:txBody>
      </p:sp>
      <p:sp>
        <p:nvSpPr>
          <p:cNvPr id="122883"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grpSp>
        <p:nvGrpSpPr>
          <p:cNvPr id="122884" name="组合 7"/>
          <p:cNvGrpSpPr/>
          <p:nvPr/>
        </p:nvGrpSpPr>
        <p:grpSpPr>
          <a:xfrm>
            <a:off x="1619250" y="2292350"/>
            <a:ext cx="6337300" cy="2439988"/>
            <a:chOff x="2225060" y="2291653"/>
            <a:chExt cx="6336704" cy="2440337"/>
          </a:xfrm>
        </p:grpSpPr>
        <p:pic>
          <p:nvPicPr>
            <p:cNvPr id="122886" name="图片 3"/>
            <p:cNvPicPr>
              <a:picLocks noChangeAspect="1"/>
            </p:cNvPicPr>
            <p:nvPr/>
          </p:nvPicPr>
          <p:blipFill>
            <a:blip r:embed="rId1"/>
            <a:stretch>
              <a:fillRect/>
            </a:stretch>
          </p:blipFill>
          <p:spPr>
            <a:xfrm>
              <a:off x="4139952" y="2291653"/>
              <a:ext cx="4320000" cy="2440337"/>
            </a:xfrm>
            <a:prstGeom prst="rect">
              <a:avLst/>
            </a:prstGeom>
            <a:noFill/>
            <a:ln w="9525">
              <a:noFill/>
            </a:ln>
          </p:spPr>
        </p:pic>
        <p:sp>
          <p:nvSpPr>
            <p:cNvPr id="122887" name="矩形 1"/>
            <p:cNvSpPr/>
            <p:nvPr/>
          </p:nvSpPr>
          <p:spPr>
            <a:xfrm>
              <a:off x="5105380" y="3723878"/>
              <a:ext cx="3456384" cy="24564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22888" name="直线箭头连接符 4"/>
            <p:cNvCxnSpPr>
              <a:stCxn id="122887" idx="1"/>
            </p:cNvCxnSpPr>
            <p:nvPr/>
          </p:nvCxnSpPr>
          <p:spPr>
            <a:xfrm flipH="1" flipV="1">
              <a:off x="3563888" y="3507854"/>
              <a:ext cx="1541492" cy="338844"/>
            </a:xfrm>
            <a:prstGeom prst="straightConnector1">
              <a:avLst/>
            </a:prstGeom>
            <a:ln w="9525" cap="flat" cmpd="sng">
              <a:solidFill>
                <a:srgbClr val="FF0000"/>
              </a:solidFill>
              <a:prstDash val="solid"/>
              <a:headEnd type="none" w="med" len="med"/>
              <a:tailEnd type="triangle" w="med" len="med"/>
            </a:ln>
          </p:spPr>
        </p:cxnSp>
        <p:sp>
          <p:nvSpPr>
            <p:cNvPr id="122889" name="文本框 6"/>
            <p:cNvSpPr txBox="1"/>
            <p:nvPr/>
          </p:nvSpPr>
          <p:spPr>
            <a:xfrm>
              <a:off x="2225060" y="3046188"/>
              <a:ext cx="1338828"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第三次读入，根据指针读入数据</a:t>
              </a:r>
              <a:endParaRPr lang="zh-CN" altLang="en-US" sz="1800" dirty="0"/>
            </a:p>
          </p:txBody>
        </p:sp>
      </p:grpSp>
      <p:sp>
        <p:nvSpPr>
          <p:cNvPr id="122885" name="文本框 9"/>
          <p:cNvSpPr txBox="1"/>
          <p:nvPr/>
        </p:nvSpPr>
        <p:spPr>
          <a:xfrm>
            <a:off x="0" y="0"/>
            <a:ext cx="45720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稠密索引</a:t>
            </a:r>
            <a:endParaRPr lang="zh-CN" altLang="en-US" dirty="0">
              <a:solidFill>
                <a:schemeClr val="accent6"/>
              </a:solidFill>
              <a:latin typeface="Times New Roman" panose="02020603050405020304" pitchFamily="18" charset="0"/>
            </a:endParaRPr>
          </a:p>
        </p:txBody>
      </p:sp>
      <p:sp>
        <p:nvSpPr>
          <p:cNvPr id="123907" name="内容占位符 2"/>
          <p:cNvSpPr>
            <a:spLocks noGrp="1"/>
          </p:cNvSpPr>
          <p:nvPr>
            <p:ph idx="1"/>
          </p:nvPr>
        </p:nvSpPr>
        <p:spPr/>
        <p:txBody>
          <a:bodyPr vert="horz" wrap="square" lIns="91440" tIns="45720" rIns="91440" bIns="45720" anchor="t" anchorCtr="0"/>
          <a:lstStyle/>
          <a:p>
            <a:r>
              <a:rPr lang="zh-CN" altLang="en-US" dirty="0"/>
              <a:t>稠密索引（</a:t>
            </a:r>
            <a:r>
              <a:rPr lang="en-US" altLang="zh-CN" dirty="0"/>
              <a:t>Dense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有序索引，利用</a:t>
            </a:r>
            <a:r>
              <a:rPr lang="zh-CN" altLang="en-US" dirty="0">
                <a:solidFill>
                  <a:srgbClr val="FF0000"/>
                </a:solidFill>
              </a:rPr>
              <a:t>二分查找法</a:t>
            </a:r>
            <a:r>
              <a:rPr lang="zh-CN" altLang="en-US" dirty="0"/>
              <a:t>在稠密索引查找指定索引项</a:t>
            </a:r>
            <a:endParaRPr lang="en-US" altLang="zh-CN" dirty="0"/>
          </a:p>
          <a:p>
            <a:pPr lvl="1">
              <a:buNone/>
            </a:pPr>
            <a:endParaRPr lang="en-US" altLang="zh-CN" dirty="0"/>
          </a:p>
          <a:p>
            <a:pPr lvl="1"/>
            <a:endParaRPr lang="en-US" altLang="zh-CN" dirty="0"/>
          </a:p>
          <a:p>
            <a:pPr lvl="1"/>
            <a:endParaRPr lang="en-US" altLang="zh-CN" dirty="0"/>
          </a:p>
        </p:txBody>
      </p:sp>
      <p:sp>
        <p:nvSpPr>
          <p:cNvPr id="123908" name="文本框 4"/>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9.2.1</a:t>
            </a:r>
            <a:r>
              <a:rPr lang="zh-CN" altLang="en-US" dirty="0">
                <a:solidFill>
                  <a:schemeClr val="accent6"/>
                </a:solidFill>
                <a:latin typeface="Times New Roman" panose="02020603050405020304" pitchFamily="18" charset="0"/>
              </a:rPr>
              <a:t> 顺序表索引</a:t>
            </a:r>
            <a:endParaRPr lang="zh-CN" altLang="en-US" dirty="0">
              <a:solidFill>
                <a:schemeClr val="accent6"/>
              </a:solidFill>
              <a:latin typeface="Times New Roman" panose="02020603050405020304" pitchFamily="18" charset="0"/>
            </a:endParaRPr>
          </a:p>
        </p:txBody>
      </p:sp>
      <p:sp>
        <p:nvSpPr>
          <p:cNvPr id="125955" name="内容占位符 2"/>
          <p:cNvSpPr>
            <a:spLocks noGrp="1"/>
          </p:cNvSpPr>
          <p:nvPr>
            <p:ph idx="1"/>
          </p:nvPr>
        </p:nvSpPr>
        <p:spPr/>
        <p:txBody>
          <a:bodyPr vert="horz" wrap="square" lIns="91440" tIns="45720" rIns="91440" bIns="45720" anchor="t" anchorCtr="0"/>
          <a:lstStyle/>
          <a:p>
            <a:r>
              <a:rPr lang="zh-CN" altLang="en-US" dirty="0"/>
              <a:t>顺序表索引</a:t>
            </a:r>
            <a:endParaRPr lang="en-US" altLang="zh-CN" dirty="0"/>
          </a:p>
          <a:p>
            <a:pPr lvl="1"/>
            <a:r>
              <a:rPr lang="zh-CN" altLang="en-US" dirty="0">
                <a:solidFill>
                  <a:srgbClr val="000000"/>
                </a:solidFill>
              </a:rPr>
              <a:t>稠密索引</a:t>
            </a:r>
            <a:endParaRPr lang="en-US" altLang="zh-CN" dirty="0">
              <a:solidFill>
                <a:srgbClr val="000000"/>
              </a:solidFill>
            </a:endParaRPr>
          </a:p>
          <a:p>
            <a:pPr lvl="1"/>
            <a:r>
              <a:rPr lang="zh-CN" altLang="en-US" dirty="0">
                <a:solidFill>
                  <a:srgbClr val="FF0000"/>
                </a:solidFill>
              </a:rPr>
              <a:t>稀疏索引</a:t>
            </a:r>
            <a:endParaRPr lang="en-US" altLang="zh-CN" dirty="0"/>
          </a:p>
          <a:p>
            <a:pPr lvl="1"/>
            <a:r>
              <a:rPr lang="zh-CN" altLang="en-US" dirty="0"/>
              <a:t>多级索引</a:t>
            </a:r>
            <a:endParaRPr lang="zh-CN" altLang="en-US" dirty="0"/>
          </a:p>
        </p:txBody>
      </p:sp>
      <p:sp>
        <p:nvSpPr>
          <p:cNvPr id="125956" name="文本框 4"/>
          <p:cNvSpPr txBox="1"/>
          <p:nvPr/>
        </p:nvSpPr>
        <p:spPr>
          <a:xfrm>
            <a:off x="0" y="0"/>
            <a:ext cx="395536"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稀疏索引</a:t>
            </a:r>
            <a:endParaRPr lang="zh-CN" altLang="en-US" dirty="0">
              <a:solidFill>
                <a:schemeClr val="accent6"/>
              </a:solidFill>
              <a:latin typeface="Times New Roman" panose="02020603050405020304" pitchFamily="18" charset="0"/>
            </a:endParaRPr>
          </a:p>
        </p:txBody>
      </p:sp>
      <p:sp>
        <p:nvSpPr>
          <p:cNvPr id="128003" name="内容占位符 2"/>
          <p:cNvSpPr>
            <a:spLocks noGrp="1"/>
          </p:cNvSpPr>
          <p:nvPr>
            <p:ph idx="1"/>
          </p:nvPr>
        </p:nvSpPr>
        <p:spPr/>
        <p:txBody>
          <a:bodyPr vert="horz" wrap="square" lIns="91440" tIns="45720" rIns="91440" bIns="45720" anchor="t" anchorCtr="0"/>
          <a:lstStyle/>
          <a:p>
            <a:r>
              <a:rPr lang="zh-CN" altLang="en-US" dirty="0"/>
              <a:t>稀疏索引（</a:t>
            </a:r>
            <a:r>
              <a:rPr lang="en-US" altLang="zh-CN" dirty="0"/>
              <a:t>Sparse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基本表的每个物理存储块只对应一个索引项</a:t>
            </a:r>
            <a:endParaRPr lang="en-US" altLang="zh-CN" dirty="0"/>
          </a:p>
          <a:p>
            <a:pPr lvl="1"/>
            <a:endParaRPr lang="en-US" altLang="zh-CN" dirty="0"/>
          </a:p>
          <a:p>
            <a:pPr lvl="1"/>
            <a:r>
              <a:rPr lang="zh-CN" altLang="en-US" dirty="0"/>
              <a:t>例：假设每个块存放</a:t>
            </a:r>
            <a:r>
              <a:rPr lang="en-US" altLang="zh-CN" dirty="0"/>
              <a:t>2</a:t>
            </a:r>
            <a:r>
              <a:rPr lang="zh-CN" altLang="en-US" dirty="0"/>
              <a:t>条记录，</a:t>
            </a:r>
            <a:r>
              <a:rPr lang="en-US" altLang="zh-CN" dirty="0"/>
              <a:t>6</a:t>
            </a:r>
            <a:r>
              <a:rPr lang="zh-CN" altLang="en-US" dirty="0"/>
              <a:t>个</a:t>
            </a:r>
            <a:r>
              <a:rPr lang="en-US" altLang="zh-CN" dirty="0"/>
              <a:t>Sno</a:t>
            </a:r>
            <a:r>
              <a:rPr lang="zh-CN" altLang="en-US" dirty="0"/>
              <a:t>索引项</a:t>
            </a:r>
            <a:endParaRPr lang="zh-CN" altLang="en-US" dirty="0"/>
          </a:p>
          <a:p>
            <a:pPr lvl="1"/>
            <a:endParaRPr lang="zh-CN" altLang="en-US" dirty="0"/>
          </a:p>
        </p:txBody>
      </p:sp>
      <p:sp>
        <p:nvSpPr>
          <p:cNvPr id="128004"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内容占位符 2"/>
          <p:cNvSpPr>
            <a:spLocks noGrp="1"/>
          </p:cNvSpPr>
          <p:nvPr>
            <p:ph idx="1"/>
          </p:nvPr>
        </p:nvSpPr>
        <p:spPr/>
        <p:txBody>
          <a:bodyPr vert="horz" wrap="square" lIns="91440" tIns="45720" rIns="91440" bIns="45720" anchor="t" anchorCtr="0"/>
          <a:lstStyle/>
          <a:p>
            <a:r>
              <a:rPr lang="zh-CN" altLang="en-US" dirty="0"/>
              <a:t>每个索引项存放每个物理块的第一条记录的索引属性值及指向该物理块的指针</a:t>
            </a:r>
            <a:endParaRPr lang="zh-CN" altLang="en-US" dirty="0"/>
          </a:p>
        </p:txBody>
      </p:sp>
      <p:sp>
        <p:nvSpPr>
          <p:cNvPr id="130051"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稀疏索引</a:t>
            </a:r>
            <a:endParaRPr lang="zh-CN" altLang="en-US" dirty="0">
              <a:solidFill>
                <a:schemeClr val="accent6"/>
              </a:solidFill>
              <a:latin typeface="Times New Roman" panose="02020603050405020304" pitchFamily="18" charset="0"/>
            </a:endParaRPr>
          </a:p>
        </p:txBody>
      </p:sp>
      <p:sp>
        <p:nvSpPr>
          <p:cNvPr id="130052" name="文本框 6"/>
          <p:cNvSpPr txBox="1"/>
          <p:nvPr/>
        </p:nvSpPr>
        <p:spPr>
          <a:xfrm>
            <a:off x="581025" y="3070225"/>
            <a:ext cx="1981200" cy="922338"/>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b="0" dirty="0"/>
              <a:t>Sno</a:t>
            </a:r>
            <a:r>
              <a:rPr lang="zh-CN" altLang="en-US" sz="1800" b="0" dirty="0"/>
              <a:t>上的稀疏索引</a:t>
            </a:r>
            <a:endParaRPr lang="en-US" altLang="zh-CN" sz="1800" b="0" dirty="0"/>
          </a:p>
          <a:p>
            <a:pPr marL="0" lvl="0" indent="0">
              <a:spcBef>
                <a:spcPct val="0"/>
              </a:spcBef>
              <a:buSzTx/>
              <a:buFontTx/>
              <a:buNone/>
            </a:pPr>
            <a:r>
              <a:rPr lang="zh-CN" altLang="en-US" sz="1800" b="0" dirty="0"/>
              <a:t>   </a:t>
            </a:r>
            <a:r>
              <a:rPr lang="en-US" altLang="zh-CN" sz="1800" b="0" dirty="0"/>
              <a:t>-</a:t>
            </a:r>
            <a:r>
              <a:rPr lang="zh-CN" altLang="en-US" sz="1800" b="0" dirty="0"/>
              <a:t>属性值</a:t>
            </a:r>
            <a:endParaRPr lang="en-US" altLang="zh-CN" sz="1800" b="0" dirty="0"/>
          </a:p>
          <a:p>
            <a:pPr marL="0" lvl="0" indent="0">
              <a:spcBef>
                <a:spcPct val="0"/>
              </a:spcBef>
              <a:buSzTx/>
              <a:buFontTx/>
              <a:buNone/>
            </a:pPr>
            <a:r>
              <a:rPr lang="zh-CN" altLang="en-US" sz="1800" b="0" dirty="0"/>
              <a:t>   </a:t>
            </a:r>
            <a:r>
              <a:rPr lang="en-US" altLang="zh-CN" sz="1800" b="0" dirty="0"/>
              <a:t>-</a:t>
            </a:r>
            <a:r>
              <a:rPr lang="zh-CN" altLang="en-US" sz="1800" b="0" dirty="0"/>
              <a:t>指针</a:t>
            </a:r>
            <a:endParaRPr lang="zh-CN" altLang="en-US" sz="1800" b="0" dirty="0"/>
          </a:p>
        </p:txBody>
      </p:sp>
      <p:cxnSp>
        <p:nvCxnSpPr>
          <p:cNvPr id="130053" name="肘形连接符 25"/>
          <p:cNvCxnSpPr>
            <a:endCxn id="130052" idx="0"/>
          </p:cNvCxnSpPr>
          <p:nvPr/>
        </p:nvCxnSpPr>
        <p:spPr>
          <a:xfrm rot="-10800000" flipV="1">
            <a:off x="1571625" y="2295525"/>
            <a:ext cx="1314450" cy="774700"/>
          </a:xfrm>
          <a:prstGeom prst="bentConnector2">
            <a:avLst/>
          </a:prstGeom>
          <a:ln w="9525" cap="flat" cmpd="sng">
            <a:solidFill>
              <a:schemeClr val="tx1"/>
            </a:solidFill>
            <a:prstDash val="solid"/>
            <a:round/>
            <a:headEnd type="none" w="med" len="med"/>
            <a:tailEnd type="triangle" w="med" len="med"/>
          </a:ln>
        </p:spPr>
      </p:cxnSp>
      <p:pic>
        <p:nvPicPr>
          <p:cNvPr id="130054" name="图片 8"/>
          <p:cNvPicPr>
            <a:picLocks noChangeAspect="1"/>
          </p:cNvPicPr>
          <p:nvPr/>
        </p:nvPicPr>
        <p:blipFill>
          <a:blip r:embed="rId1"/>
          <a:stretch>
            <a:fillRect/>
          </a:stretch>
        </p:blipFill>
        <p:spPr>
          <a:xfrm>
            <a:off x="2879725" y="1995488"/>
            <a:ext cx="5275263" cy="2781300"/>
          </a:xfrm>
          <a:prstGeom prst="rect">
            <a:avLst/>
          </a:prstGeom>
          <a:noFill/>
          <a:ln w="9525">
            <a:noFill/>
          </a:ln>
        </p:spPr>
      </p:pic>
      <p:sp>
        <p:nvSpPr>
          <p:cNvPr id="130055" name="文本框 7"/>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稀疏索引</a:t>
            </a:r>
            <a:endParaRPr lang="zh-CN" altLang="en-US" dirty="0">
              <a:solidFill>
                <a:schemeClr val="accent6"/>
              </a:solidFill>
              <a:latin typeface="Times New Roman" panose="02020603050405020304" pitchFamily="18" charset="0"/>
            </a:endParaRPr>
          </a:p>
        </p:txBody>
      </p:sp>
      <p:sp>
        <p:nvSpPr>
          <p:cNvPr id="132099" name="内容占位符 2"/>
          <p:cNvSpPr>
            <a:spLocks noGrp="1"/>
          </p:cNvSpPr>
          <p:nvPr>
            <p:ph idx="1"/>
          </p:nvPr>
        </p:nvSpPr>
        <p:spPr/>
        <p:txBody>
          <a:bodyPr vert="horz" wrap="square" lIns="91440" tIns="45720" rIns="91440" bIns="45720" anchor="t" anchorCtr="0"/>
          <a:lstStyle/>
          <a:p>
            <a:r>
              <a:rPr lang="zh-CN" altLang="en-US" dirty="0"/>
              <a:t>稀疏索引（</a:t>
            </a:r>
            <a:r>
              <a:rPr lang="en-US" altLang="zh-CN" dirty="0"/>
              <a:t>Sparse</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zh-CN" dirty="0"/>
              <a:t>在</a:t>
            </a:r>
            <a:r>
              <a:rPr lang="en-US" altLang="zh-CN" dirty="0"/>
              <a:t>Student</a:t>
            </a:r>
            <a:r>
              <a:rPr lang="zh-CN" altLang="zh-CN" dirty="0"/>
              <a:t>表中查找学号为</a:t>
            </a:r>
            <a:r>
              <a:rPr lang="en-US" altLang="zh-CN" dirty="0"/>
              <a:t>20180012</a:t>
            </a:r>
            <a:r>
              <a:rPr lang="zh-CN" altLang="zh-CN" dirty="0"/>
              <a:t>的学生信息</a:t>
            </a:r>
            <a:r>
              <a:rPr lang="zh-CN" altLang="en-US" dirty="0"/>
              <a:t>，需要</a:t>
            </a:r>
            <a:r>
              <a:rPr lang="en-US" altLang="zh-CN" dirty="0"/>
              <a:t>2</a:t>
            </a:r>
            <a:r>
              <a:rPr lang="zh-CN" altLang="en-US" dirty="0"/>
              <a:t>次</a:t>
            </a:r>
            <a:r>
              <a:rPr lang="en-US" altLang="zh-CN" dirty="0"/>
              <a:t>I/O</a:t>
            </a:r>
            <a:r>
              <a:rPr lang="zh-CN" altLang="en-US" dirty="0"/>
              <a:t>：</a:t>
            </a:r>
            <a:endParaRPr lang="en-US" altLang="zh-CN" dirty="0"/>
          </a:p>
          <a:p>
            <a:pPr lvl="1"/>
            <a:endParaRPr lang="zh-CN" altLang="en-US" dirty="0"/>
          </a:p>
        </p:txBody>
      </p:sp>
      <p:sp>
        <p:nvSpPr>
          <p:cNvPr id="132100" name="文本框 3"/>
          <p:cNvSpPr txBox="1"/>
          <p:nvPr/>
        </p:nvSpPr>
        <p:spPr>
          <a:xfrm>
            <a:off x="2916238" y="3292475"/>
            <a:ext cx="2965450" cy="646113"/>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en-US" altLang="zh-CN" sz="1800" b="0" dirty="0"/>
              <a:t>Seletct *</a:t>
            </a:r>
            <a:r>
              <a:rPr lang="zh-CN" altLang="en-US" sz="1800" b="0" dirty="0"/>
              <a:t> </a:t>
            </a:r>
            <a:r>
              <a:rPr lang="en-US" altLang="zh-CN" sz="1800" b="0" dirty="0"/>
              <a:t>Form Student</a:t>
            </a:r>
            <a:endParaRPr lang="zh-CN" altLang="zh-CN" sz="1800" b="0" dirty="0"/>
          </a:p>
          <a:p>
            <a:pPr marL="0" lvl="0" indent="0">
              <a:spcBef>
                <a:spcPct val="0"/>
              </a:spcBef>
              <a:buSzTx/>
              <a:buFontTx/>
              <a:buNone/>
            </a:pPr>
            <a:r>
              <a:rPr lang="en-US" altLang="zh-CN" sz="1800" b="0" dirty="0"/>
              <a:t>WHERE Sno=’ 20180012’; </a:t>
            </a:r>
            <a:endParaRPr lang="zh-CN" altLang="zh-CN" sz="1800" b="0" dirty="0"/>
          </a:p>
        </p:txBody>
      </p:sp>
      <p:sp>
        <p:nvSpPr>
          <p:cNvPr id="132101" name="文本框 5"/>
          <p:cNvSpPr txBox="1"/>
          <p:nvPr/>
        </p:nvSpPr>
        <p:spPr>
          <a:xfrm>
            <a:off x="0" y="0"/>
            <a:ext cx="611560"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txBox="1">
            <a:spLocks noGrp="1"/>
          </p:cNvSpPr>
          <p:nvPr>
            <p:ph type="sldNum" sz="quarter"/>
          </p:nvPr>
        </p:nvSpPr>
        <p:spPr>
          <a:xfrm>
            <a:off x="0" y="0"/>
            <a:ext cx="179388" cy="179388"/>
          </a:xfrm>
          <a:prstGeom prst="rect">
            <a:avLst/>
          </a:prstGeom>
          <a:noFill/>
          <a:ln w="9525">
            <a:noFill/>
          </a:ln>
        </p:spPr>
        <p:txBody>
          <a:bodyPr/>
          <a:lstStyle/>
          <a:p>
            <a:pPr marL="0" indent="0" eaLnBrk="1" hangingPunct="1">
              <a:spcBef>
                <a:spcPct val="0"/>
              </a:spcBef>
              <a:buSzTx/>
              <a:buFont typeface="Arial" panose="020B0604020202020204" pitchFamily="34" charset="0"/>
              <a:buNone/>
            </a:pPr>
            <a:fld id="{9A0DB2DC-4C9A-4742-B13C-FB6460FD3503}" type="slidenum">
              <a:rPr lang="zh-CN" altLang="en-US" sz="1200" dirty="0">
                <a:solidFill>
                  <a:schemeClr val="bg1"/>
                </a:solidFill>
              </a:rPr>
            </a:fld>
            <a:endParaRPr lang="zh-CN" altLang="en-US" sz="1200" dirty="0">
              <a:solidFill>
                <a:schemeClr val="bg1"/>
              </a:solidFill>
            </a:endParaRPr>
          </a:p>
        </p:txBody>
      </p:sp>
      <p:sp>
        <p:nvSpPr>
          <p:cNvPr id="11267" name="Rectangle 2"/>
          <p:cNvSpPr>
            <a:spLocks noGrp="1"/>
          </p:cNvSpPr>
          <p:nvPr>
            <p:ph type="title"/>
          </p:nvPr>
        </p:nvSpPr>
        <p:spPr/>
        <p:txBody>
          <a:bodyPr vert="horz" wrap="square" lIns="91440" tIns="45720" rIns="91440" bIns="45720" anchor="ctr" anchorCtr="0"/>
          <a:lstStyle/>
          <a:p>
            <a:pPr eaLnBrk="1" hangingPunct="1"/>
            <a:r>
              <a:rPr lang="zh-CN" altLang="en-US" dirty="0">
                <a:solidFill>
                  <a:schemeClr val="accent6"/>
                </a:solidFill>
              </a:rPr>
              <a:t>数据库的逻辑组织</a:t>
            </a:r>
            <a:endParaRPr lang="zh-CN" altLang="en-US" dirty="0">
              <a:solidFill>
                <a:schemeClr val="accent6"/>
              </a:solidFill>
              <a:latin typeface="Times New Roman" panose="02020603050405020304" pitchFamily="18" charset="0"/>
            </a:endParaRPr>
          </a:p>
        </p:txBody>
      </p:sp>
      <p:sp>
        <p:nvSpPr>
          <p:cNvPr id="11268" name="Rectangle 3"/>
          <p:cNvSpPr>
            <a:spLocks noGrp="1"/>
          </p:cNvSpPr>
          <p:nvPr>
            <p:ph idx="1"/>
          </p:nvPr>
        </p:nvSpPr>
        <p:spPr/>
        <p:txBody>
          <a:bodyPr vert="horz" wrap="square" lIns="91440" tIns="45720" rIns="91440" bIns="45720" anchor="t" anchorCtr="0"/>
          <a:lstStyle/>
          <a:p>
            <a:pPr algn="just" eaLnBrk="1" hangingPunct="1"/>
            <a:r>
              <a:rPr lang="zh-CN" altLang="en-US" dirty="0">
                <a:latin typeface="Times New Roman" panose="02020603050405020304" pitchFamily="18" charset="0"/>
              </a:rPr>
              <a:t>数据库的逻辑组织方式：</a:t>
            </a:r>
            <a:endParaRPr lang="en-US" altLang="zh-CN" dirty="0">
              <a:latin typeface="Times New Roman" panose="02020603050405020304" pitchFamily="18" charset="0"/>
            </a:endParaRPr>
          </a:p>
          <a:p>
            <a:pPr lvl="1" algn="just" eaLnBrk="1" hangingPunct="1"/>
            <a:endParaRPr lang="en-US" altLang="zh-CN" dirty="0">
              <a:latin typeface="Times New Roman" panose="02020603050405020304" pitchFamily="18" charset="0"/>
            </a:endParaRPr>
          </a:p>
          <a:p>
            <a:pPr lvl="1" algn="just" eaLnBrk="1" hangingPunct="1"/>
            <a:r>
              <a:rPr lang="zh-CN" altLang="en-US" dirty="0">
                <a:latin typeface="Times New Roman" panose="02020603050405020304" pitchFamily="18" charset="0"/>
              </a:rPr>
              <a:t>表空间</a:t>
            </a:r>
            <a:r>
              <a:rPr lang="en-US" altLang="zh-CN" dirty="0">
                <a:latin typeface="Times New Roman" panose="02020603050405020304" pitchFamily="18" charset="0"/>
              </a:rPr>
              <a:t>----</a:t>
            </a:r>
            <a:r>
              <a:rPr lang="zh-CN" altLang="en-US" dirty="0">
                <a:latin typeface="Times New Roman" panose="02020603050405020304" pitchFamily="18" charset="0"/>
              </a:rPr>
              <a:t>段</a:t>
            </a:r>
            <a:r>
              <a:rPr lang="en-US" altLang="zh-CN" dirty="0">
                <a:latin typeface="Times New Roman" panose="02020603050405020304" pitchFamily="18" charset="0"/>
              </a:rPr>
              <a:t>----</a:t>
            </a:r>
            <a:r>
              <a:rPr lang="zh-CN" altLang="en-US" dirty="0">
                <a:latin typeface="Times New Roman" panose="02020603050405020304" pitchFamily="18" charset="0"/>
              </a:rPr>
              <a:t>分区</a:t>
            </a:r>
            <a:r>
              <a:rPr lang="en-US" altLang="zh-CN" dirty="0">
                <a:latin typeface="Times New Roman" panose="02020603050405020304" pitchFamily="18" charset="0"/>
              </a:rPr>
              <a:t>----</a:t>
            </a:r>
            <a:r>
              <a:rPr lang="zh-CN" altLang="en-US" dirty="0">
                <a:latin typeface="Times New Roman" panose="02020603050405020304" pitchFamily="18" charset="0"/>
              </a:rPr>
              <a:t>数据块</a:t>
            </a:r>
            <a:endParaRPr lang="en-US" altLang="zh-CN" dirty="0">
              <a:latin typeface="Times New Roman" panose="02020603050405020304"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内容占位符 2"/>
          <p:cNvSpPr>
            <a:spLocks noGrp="1"/>
          </p:cNvSpPr>
          <p:nvPr>
            <p:ph idx="1"/>
          </p:nvPr>
        </p:nvSpPr>
        <p:spPr>
          <a:xfrm>
            <a:off x="323850" y="1004888"/>
            <a:ext cx="8434388" cy="3641725"/>
          </a:xfrm>
        </p:spPr>
        <p:txBody>
          <a:bodyPr vert="horz" wrap="square" lIns="91440" tIns="45720" rIns="91440" bIns="45720" anchor="t" anchorCtr="0"/>
          <a:lstStyle/>
          <a:p>
            <a:r>
              <a:rPr lang="zh-CN" altLang="en-US" dirty="0"/>
              <a:t>读入索引块，</a:t>
            </a:r>
            <a:r>
              <a:rPr lang="en-US" altLang="zh-CN" dirty="0"/>
              <a:t>1</a:t>
            </a:r>
            <a:r>
              <a:rPr lang="zh-CN" altLang="en-US" dirty="0"/>
              <a:t>次</a:t>
            </a:r>
            <a:r>
              <a:rPr lang="en-US" altLang="zh-CN" dirty="0"/>
              <a:t>I/O</a:t>
            </a:r>
            <a:endParaRPr lang="en-US" altLang="zh-CN" dirty="0"/>
          </a:p>
          <a:p>
            <a:pPr lvl="1"/>
            <a:r>
              <a:rPr lang="zh-CN" altLang="en-US" dirty="0"/>
              <a:t>查找属性值小于等于</a:t>
            </a:r>
            <a:r>
              <a:rPr lang="en-US" altLang="zh-CN" dirty="0"/>
              <a:t>20180012</a:t>
            </a:r>
            <a:r>
              <a:rPr lang="zh-CN" altLang="en-US" dirty="0"/>
              <a:t>的最大索引项（顺序或二分）</a:t>
            </a:r>
            <a:endParaRPr lang="zh-CN" altLang="en-US" dirty="0"/>
          </a:p>
        </p:txBody>
      </p:sp>
      <p:sp>
        <p:nvSpPr>
          <p:cNvPr id="134147"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稀疏索引</a:t>
            </a:r>
            <a:endParaRPr lang="zh-CN" altLang="en-US" dirty="0">
              <a:solidFill>
                <a:schemeClr val="accent6"/>
              </a:solidFill>
              <a:latin typeface="Times New Roman" panose="02020603050405020304" pitchFamily="18" charset="0"/>
            </a:endParaRPr>
          </a:p>
        </p:txBody>
      </p:sp>
      <p:grpSp>
        <p:nvGrpSpPr>
          <p:cNvPr id="134148" name="组合 3"/>
          <p:cNvGrpSpPr/>
          <p:nvPr/>
        </p:nvGrpSpPr>
        <p:grpSpPr>
          <a:xfrm>
            <a:off x="1258888" y="2036763"/>
            <a:ext cx="7427912" cy="2781300"/>
            <a:chOff x="1259632" y="2036433"/>
            <a:chExt cx="7427168" cy="2781300"/>
          </a:xfrm>
        </p:grpSpPr>
        <p:pic>
          <p:nvPicPr>
            <p:cNvPr id="134150" name="图片 8"/>
            <p:cNvPicPr>
              <a:picLocks noChangeAspect="1"/>
            </p:cNvPicPr>
            <p:nvPr/>
          </p:nvPicPr>
          <p:blipFill>
            <a:blip r:embed="rId1"/>
            <a:stretch>
              <a:fillRect/>
            </a:stretch>
          </p:blipFill>
          <p:spPr>
            <a:xfrm>
              <a:off x="3412490" y="2036433"/>
              <a:ext cx="5274310" cy="2781300"/>
            </a:xfrm>
            <a:prstGeom prst="rect">
              <a:avLst/>
            </a:prstGeom>
            <a:noFill/>
            <a:ln w="9525">
              <a:noFill/>
            </a:ln>
          </p:spPr>
        </p:pic>
        <p:sp>
          <p:nvSpPr>
            <p:cNvPr id="134151" name="矩形 7"/>
            <p:cNvSpPr/>
            <p:nvPr/>
          </p:nvSpPr>
          <p:spPr>
            <a:xfrm>
              <a:off x="3412490" y="2052542"/>
              <a:ext cx="792088" cy="951256"/>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134152" name="直线箭头连接符 9"/>
            <p:cNvCxnSpPr>
              <a:stCxn id="134151" idx="1"/>
            </p:cNvCxnSpPr>
            <p:nvPr/>
          </p:nvCxnSpPr>
          <p:spPr>
            <a:xfrm flipH="1">
              <a:off x="2908434" y="2528170"/>
              <a:ext cx="504056" cy="0"/>
            </a:xfrm>
            <a:prstGeom prst="straightConnector1">
              <a:avLst/>
            </a:prstGeom>
            <a:ln w="9525" cap="flat" cmpd="sng">
              <a:solidFill>
                <a:srgbClr val="FF0000"/>
              </a:solidFill>
              <a:prstDash val="solid"/>
              <a:headEnd type="none" w="med" len="med"/>
              <a:tailEnd type="triangle" w="med" len="med"/>
            </a:ln>
          </p:spPr>
        </p:cxnSp>
        <p:sp>
          <p:nvSpPr>
            <p:cNvPr id="134153" name="文本框 10"/>
            <p:cNvSpPr txBox="1"/>
            <p:nvPr/>
          </p:nvSpPr>
          <p:spPr>
            <a:xfrm>
              <a:off x="1259632" y="2364085"/>
              <a:ext cx="1648802"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b="0" dirty="0"/>
                <a:t>第一次读入，找到</a:t>
              </a:r>
              <a:r>
                <a:rPr lang="en-US" altLang="zh-CN" sz="1800" b="0" dirty="0"/>
                <a:t>20180011</a:t>
              </a:r>
              <a:endParaRPr lang="zh-CN" altLang="en-US" sz="1800" b="0" dirty="0"/>
            </a:p>
          </p:txBody>
        </p:sp>
      </p:grpSp>
      <p:sp>
        <p:nvSpPr>
          <p:cNvPr id="134149" name="文本框 9"/>
          <p:cNvSpPr txBox="1"/>
          <p:nvPr/>
        </p:nvSpPr>
        <p:spPr>
          <a:xfrm>
            <a:off x="0" y="0"/>
            <a:ext cx="539552" cy="411510"/>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内容占位符 2"/>
          <p:cNvSpPr>
            <a:spLocks noGrp="1"/>
          </p:cNvSpPr>
          <p:nvPr>
            <p:ph idx="1"/>
          </p:nvPr>
        </p:nvSpPr>
        <p:spPr>
          <a:xfrm>
            <a:off x="323850" y="1004888"/>
            <a:ext cx="8434388" cy="3641725"/>
          </a:xfrm>
        </p:spPr>
        <p:txBody>
          <a:bodyPr vert="horz" wrap="square" lIns="91440" tIns="45720" rIns="91440" bIns="45720" anchor="t" anchorCtr="0"/>
          <a:lstStyle/>
          <a:p>
            <a:r>
              <a:rPr lang="zh-CN" altLang="en-US" dirty="0"/>
              <a:t>读入数据块，</a:t>
            </a:r>
            <a:r>
              <a:rPr lang="en-US" altLang="zh-CN" dirty="0"/>
              <a:t>1</a:t>
            </a:r>
            <a:r>
              <a:rPr lang="zh-CN" altLang="en-US" dirty="0"/>
              <a:t>次</a:t>
            </a:r>
            <a:r>
              <a:rPr lang="en-US" altLang="zh-CN" dirty="0"/>
              <a:t>I/O</a:t>
            </a:r>
            <a:endParaRPr lang="en-US" altLang="zh-CN" dirty="0"/>
          </a:p>
          <a:p>
            <a:pPr lvl="1"/>
            <a:r>
              <a:rPr lang="zh-CN" altLang="en-US" dirty="0"/>
              <a:t>找到</a:t>
            </a:r>
            <a:r>
              <a:rPr lang="en-US" altLang="zh-CN" dirty="0"/>
              <a:t>20180012</a:t>
            </a:r>
            <a:r>
              <a:rPr lang="zh-CN" altLang="en-US" dirty="0"/>
              <a:t>对应的元组</a:t>
            </a:r>
            <a:endParaRPr lang="en-US" altLang="zh-CN" dirty="0"/>
          </a:p>
        </p:txBody>
      </p:sp>
      <p:sp>
        <p:nvSpPr>
          <p:cNvPr id="136195"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稀疏索引</a:t>
            </a:r>
            <a:endParaRPr lang="zh-CN" altLang="en-US" dirty="0">
              <a:solidFill>
                <a:schemeClr val="accent6"/>
              </a:solidFill>
              <a:latin typeface="Times New Roman" panose="02020603050405020304" pitchFamily="18" charset="0"/>
            </a:endParaRPr>
          </a:p>
        </p:txBody>
      </p:sp>
      <p:grpSp>
        <p:nvGrpSpPr>
          <p:cNvPr id="136196" name="组合 3"/>
          <p:cNvGrpSpPr/>
          <p:nvPr/>
        </p:nvGrpSpPr>
        <p:grpSpPr>
          <a:xfrm>
            <a:off x="1116013" y="2036763"/>
            <a:ext cx="7678737" cy="2781300"/>
            <a:chOff x="1115616" y="2036433"/>
            <a:chExt cx="7679196" cy="2781300"/>
          </a:xfrm>
        </p:grpSpPr>
        <p:pic>
          <p:nvPicPr>
            <p:cNvPr id="136198" name="图片 8"/>
            <p:cNvPicPr>
              <a:picLocks noChangeAspect="1"/>
            </p:cNvPicPr>
            <p:nvPr/>
          </p:nvPicPr>
          <p:blipFill>
            <a:blip r:embed="rId1"/>
            <a:stretch>
              <a:fillRect/>
            </a:stretch>
          </p:blipFill>
          <p:spPr>
            <a:xfrm>
              <a:off x="3412490" y="2036433"/>
              <a:ext cx="5274310" cy="2781300"/>
            </a:xfrm>
            <a:prstGeom prst="rect">
              <a:avLst/>
            </a:prstGeom>
            <a:noFill/>
            <a:ln w="9525">
              <a:noFill/>
            </a:ln>
          </p:spPr>
        </p:pic>
        <p:sp>
          <p:nvSpPr>
            <p:cNvPr id="136199" name="矩形 7"/>
            <p:cNvSpPr/>
            <p:nvPr/>
          </p:nvSpPr>
          <p:spPr>
            <a:xfrm>
              <a:off x="4572000" y="3723877"/>
              <a:ext cx="4222812" cy="409807"/>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b="0" dirty="0"/>
            </a:p>
          </p:txBody>
        </p:sp>
        <p:cxnSp>
          <p:nvCxnSpPr>
            <p:cNvPr id="136200" name="直线箭头连接符 9"/>
            <p:cNvCxnSpPr>
              <a:stCxn id="136199" idx="1"/>
              <a:endCxn id="136201" idx="3"/>
            </p:cNvCxnSpPr>
            <p:nvPr/>
          </p:nvCxnSpPr>
          <p:spPr>
            <a:xfrm flipH="1" flipV="1">
              <a:off x="2870721" y="3928780"/>
              <a:ext cx="1701279" cy="1"/>
            </a:xfrm>
            <a:prstGeom prst="straightConnector1">
              <a:avLst/>
            </a:prstGeom>
            <a:ln w="9525" cap="flat" cmpd="sng">
              <a:solidFill>
                <a:srgbClr val="FF0000"/>
              </a:solidFill>
              <a:prstDash val="solid"/>
              <a:headEnd type="none" w="med" len="med"/>
              <a:tailEnd type="triangle" w="med" len="med"/>
            </a:ln>
          </p:spPr>
        </p:cxnSp>
        <p:sp>
          <p:nvSpPr>
            <p:cNvPr id="136201" name="文本框 10"/>
            <p:cNvSpPr txBox="1"/>
            <p:nvPr/>
          </p:nvSpPr>
          <p:spPr>
            <a:xfrm>
              <a:off x="1115616" y="3605614"/>
              <a:ext cx="1755105" cy="646331"/>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b="0" dirty="0"/>
                <a:t>第二次读入，找到</a:t>
              </a:r>
              <a:r>
                <a:rPr lang="en-US" altLang="zh-CN" sz="1800" b="0" dirty="0"/>
                <a:t>20180012</a:t>
              </a:r>
              <a:endParaRPr lang="zh-CN" altLang="en-US" sz="1800" b="0" dirty="0"/>
            </a:p>
          </p:txBody>
        </p:sp>
      </p:grpSp>
      <p:sp>
        <p:nvSpPr>
          <p:cNvPr id="136197" name="文本框 9"/>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内容占位符 2"/>
          <p:cNvSpPr>
            <a:spLocks noGrp="1"/>
          </p:cNvSpPr>
          <p:nvPr>
            <p:ph idx="1"/>
          </p:nvPr>
        </p:nvSpPr>
        <p:spPr>
          <a:xfrm>
            <a:off x="323850" y="1004888"/>
            <a:ext cx="8434388" cy="3641725"/>
          </a:xfrm>
        </p:spPr>
        <p:txBody>
          <a:bodyPr vert="horz" wrap="square" lIns="91440" tIns="45720" rIns="91440" bIns="45720" anchor="t" anchorCtr="0"/>
          <a:lstStyle/>
          <a:p>
            <a:r>
              <a:rPr lang="zh-CN" altLang="en-US" dirty="0"/>
              <a:t>稀疏索引的优势</a:t>
            </a:r>
            <a:endParaRPr lang="en-US" altLang="zh-CN" dirty="0"/>
          </a:p>
          <a:p>
            <a:pPr lvl="1"/>
            <a:r>
              <a:rPr lang="zh-CN" altLang="en-US" dirty="0"/>
              <a:t>尺寸小于稠密索引</a:t>
            </a:r>
            <a:endParaRPr lang="en-US" altLang="zh-CN" dirty="0"/>
          </a:p>
          <a:p>
            <a:pPr lvl="1"/>
            <a:r>
              <a:rPr lang="zh-CN" altLang="en-US" dirty="0"/>
              <a:t>索引维护代价较小</a:t>
            </a:r>
            <a:endParaRPr lang="en-US" altLang="zh-CN" dirty="0"/>
          </a:p>
          <a:p>
            <a:pPr lvl="2"/>
            <a:r>
              <a:rPr lang="zh-CN" altLang="en-US" dirty="0"/>
              <a:t>对基本表进行增删改时，</a:t>
            </a:r>
            <a:r>
              <a:rPr lang="zh-CN" altLang="zh-CN" dirty="0"/>
              <a:t>只要不是存储块第一条记录的索引属性，稀疏索引就不需要维护。 </a:t>
            </a:r>
            <a:endParaRPr lang="en-US" altLang="zh-CN" dirty="0"/>
          </a:p>
        </p:txBody>
      </p:sp>
      <p:sp>
        <p:nvSpPr>
          <p:cNvPr id="138243"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稀疏索引</a:t>
            </a:r>
            <a:endParaRPr lang="zh-CN" altLang="en-US" dirty="0">
              <a:solidFill>
                <a:schemeClr val="accent6"/>
              </a:solidFill>
              <a:latin typeface="Times New Roman" panose="02020603050405020304" pitchFamily="18" charset="0"/>
            </a:endParaRPr>
          </a:p>
        </p:txBody>
      </p:sp>
      <p:sp>
        <p:nvSpPr>
          <p:cNvPr id="138244" name="文本框 4"/>
          <p:cNvSpPr txBox="1"/>
          <p:nvPr/>
        </p:nvSpPr>
        <p:spPr>
          <a:xfrm>
            <a:off x="0" y="0"/>
            <a:ext cx="539552"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p:txBody>
          <a:bodyPr vert="horz" wrap="square" lIns="91440" tIns="45720" rIns="91440" bIns="45720" anchor="ctr" anchorCtr="0"/>
          <a:lstStyle/>
          <a:p>
            <a:r>
              <a:rPr lang="en-US" altLang="zh-CN" dirty="0">
                <a:solidFill>
                  <a:schemeClr val="accent6"/>
                </a:solidFill>
                <a:latin typeface="+mj-lt"/>
              </a:rPr>
              <a:t>9.2.1</a:t>
            </a:r>
            <a:r>
              <a:rPr lang="zh-CN" altLang="en-US" dirty="0">
                <a:solidFill>
                  <a:schemeClr val="accent6"/>
                </a:solidFill>
                <a:latin typeface="Times New Roman" panose="02020603050405020304" pitchFamily="18" charset="0"/>
              </a:rPr>
              <a:t> 顺序表索引</a:t>
            </a:r>
            <a:endParaRPr lang="zh-CN" altLang="en-US" dirty="0">
              <a:solidFill>
                <a:schemeClr val="accent6"/>
              </a:solidFill>
              <a:latin typeface="Times New Roman" panose="02020603050405020304" pitchFamily="18" charset="0"/>
            </a:endParaRPr>
          </a:p>
        </p:txBody>
      </p:sp>
      <p:sp>
        <p:nvSpPr>
          <p:cNvPr id="140291" name="内容占位符 2"/>
          <p:cNvSpPr>
            <a:spLocks noGrp="1"/>
          </p:cNvSpPr>
          <p:nvPr>
            <p:ph idx="1"/>
          </p:nvPr>
        </p:nvSpPr>
        <p:spPr/>
        <p:txBody>
          <a:bodyPr vert="horz" wrap="square" lIns="91440" tIns="45720" rIns="91440" bIns="45720" anchor="t" anchorCtr="0"/>
          <a:lstStyle/>
          <a:p>
            <a:r>
              <a:rPr lang="zh-CN" altLang="en-US" dirty="0"/>
              <a:t>顺序表索引</a:t>
            </a:r>
            <a:endParaRPr lang="en-US" altLang="zh-CN" dirty="0"/>
          </a:p>
          <a:p>
            <a:pPr lvl="1"/>
            <a:r>
              <a:rPr lang="zh-CN" altLang="en-US" dirty="0">
                <a:solidFill>
                  <a:srgbClr val="000000"/>
                </a:solidFill>
              </a:rPr>
              <a:t>稠密索引</a:t>
            </a:r>
            <a:endParaRPr lang="en-US" altLang="zh-CN" dirty="0">
              <a:solidFill>
                <a:srgbClr val="000000"/>
              </a:solidFill>
            </a:endParaRPr>
          </a:p>
          <a:p>
            <a:pPr lvl="1"/>
            <a:r>
              <a:rPr lang="zh-CN" altLang="en-US" dirty="0">
                <a:solidFill>
                  <a:srgbClr val="000000"/>
                </a:solidFill>
              </a:rPr>
              <a:t>稀疏索引</a:t>
            </a:r>
            <a:endParaRPr lang="en-US" altLang="zh-CN" dirty="0">
              <a:solidFill>
                <a:srgbClr val="000000"/>
              </a:solidFill>
            </a:endParaRPr>
          </a:p>
          <a:p>
            <a:pPr lvl="1"/>
            <a:r>
              <a:rPr lang="zh-CN" altLang="en-US" dirty="0">
                <a:solidFill>
                  <a:srgbClr val="FF0000"/>
                </a:solidFill>
              </a:rPr>
              <a:t>多级索引</a:t>
            </a:r>
            <a:endParaRPr lang="zh-CN" altLang="en-US" dirty="0">
              <a:solidFill>
                <a:srgbClr val="FF0000"/>
              </a:solidFill>
            </a:endParaRPr>
          </a:p>
        </p:txBody>
      </p:sp>
      <p:sp>
        <p:nvSpPr>
          <p:cNvPr id="140292" name="文本框 4"/>
          <p:cNvSpPr txBox="1"/>
          <p:nvPr/>
        </p:nvSpPr>
        <p:spPr>
          <a:xfrm>
            <a:off x="0" y="0"/>
            <a:ext cx="457200" cy="276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内容占位符 2"/>
          <p:cNvSpPr>
            <a:spLocks noGrp="1"/>
          </p:cNvSpPr>
          <p:nvPr>
            <p:ph idx="1"/>
          </p:nvPr>
        </p:nvSpPr>
        <p:spPr>
          <a:xfrm>
            <a:off x="323850" y="1004888"/>
            <a:ext cx="8434388" cy="3641725"/>
          </a:xfrm>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p>
          <a:p>
            <a:pPr lvl="1"/>
            <a:r>
              <a:rPr lang="zh-CN" altLang="en-US" dirty="0"/>
              <a:t>解决索引尺寸大问题</a:t>
            </a:r>
            <a:endParaRPr lang="en-US" altLang="zh-CN" dirty="0"/>
          </a:p>
          <a:p>
            <a:pPr lvl="1"/>
            <a:r>
              <a:rPr lang="zh-CN" altLang="en-US" dirty="0"/>
              <a:t>索引建立</a:t>
            </a:r>
            <a:endParaRPr lang="en-US" altLang="zh-CN" dirty="0"/>
          </a:p>
          <a:p>
            <a:pPr lvl="2"/>
            <a:r>
              <a:rPr lang="zh-CN" altLang="en-US" dirty="0"/>
              <a:t>第一级索引是稠密或稀疏索引</a:t>
            </a:r>
            <a:endParaRPr lang="en-US" altLang="zh-CN" dirty="0"/>
          </a:p>
          <a:p>
            <a:pPr lvl="2"/>
            <a:r>
              <a:rPr lang="zh-CN" altLang="en-US" dirty="0"/>
              <a:t>第二级及以上为建立在上一级索引上的</a:t>
            </a:r>
            <a:r>
              <a:rPr lang="zh-CN" altLang="en-US" dirty="0">
                <a:solidFill>
                  <a:srgbClr val="FF0000"/>
                </a:solidFill>
              </a:rPr>
              <a:t>稀疏索引</a:t>
            </a:r>
            <a:endParaRPr lang="en-US" altLang="zh-CN" dirty="0">
              <a:solidFill>
                <a:srgbClr val="FF0000"/>
              </a:solidFill>
            </a:endParaRPr>
          </a:p>
          <a:p>
            <a:pPr lvl="2"/>
            <a:r>
              <a:rPr lang="zh-CN" altLang="en-US" dirty="0">
                <a:solidFill>
                  <a:srgbClr val="000000"/>
                </a:solidFill>
              </a:rPr>
              <a:t>重复直到尺寸合适</a:t>
            </a:r>
            <a:endParaRPr lang="en-US" altLang="zh-CN" dirty="0">
              <a:solidFill>
                <a:srgbClr val="000000"/>
              </a:solidFill>
            </a:endParaRPr>
          </a:p>
          <a:p>
            <a:pPr lvl="1"/>
            <a:r>
              <a:rPr lang="zh-CN" altLang="en-US" dirty="0">
                <a:solidFill>
                  <a:srgbClr val="000000"/>
                </a:solidFill>
              </a:rPr>
              <a:t>利用多级索引查找</a:t>
            </a:r>
            <a:endParaRPr lang="en-US" altLang="zh-CN" dirty="0">
              <a:solidFill>
                <a:srgbClr val="000000"/>
              </a:solidFill>
            </a:endParaRPr>
          </a:p>
          <a:p>
            <a:pPr lvl="2"/>
            <a:r>
              <a:rPr lang="zh-CN" altLang="en-US" dirty="0">
                <a:solidFill>
                  <a:srgbClr val="000000"/>
                </a:solidFill>
              </a:rPr>
              <a:t>从高级索引逐层向下，知道定位到记录所在的物理块</a:t>
            </a:r>
            <a:endParaRPr lang="en-US" altLang="zh-CN" dirty="0">
              <a:solidFill>
                <a:srgbClr val="000000"/>
              </a:solidFill>
            </a:endParaRPr>
          </a:p>
          <a:p>
            <a:pPr lvl="1">
              <a:buNone/>
            </a:pPr>
            <a:endParaRPr lang="en-US" altLang="zh-CN" dirty="0">
              <a:solidFill>
                <a:srgbClr val="000000"/>
              </a:solidFill>
            </a:endParaRPr>
          </a:p>
        </p:txBody>
      </p:sp>
      <p:sp>
        <p:nvSpPr>
          <p:cNvPr id="142339"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多级索引</a:t>
            </a:r>
            <a:endParaRPr lang="zh-CN" altLang="en-US" dirty="0">
              <a:solidFill>
                <a:schemeClr val="accent6"/>
              </a:solidFill>
              <a:latin typeface="Times New Roman" panose="02020603050405020304" pitchFamily="18" charset="0"/>
            </a:endParaRPr>
          </a:p>
        </p:txBody>
      </p:sp>
      <p:sp>
        <p:nvSpPr>
          <p:cNvPr id="142340" name="文本框 4"/>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内容占位符 2"/>
          <p:cNvSpPr>
            <a:spLocks noGrp="1"/>
          </p:cNvSpPr>
          <p:nvPr>
            <p:ph idx="1"/>
          </p:nvPr>
        </p:nvSpPr>
        <p:spPr>
          <a:xfrm>
            <a:off x="323850" y="1004888"/>
            <a:ext cx="8434388" cy="3641725"/>
          </a:xfrm>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p>
          <a:p>
            <a:pPr lvl="1"/>
            <a:r>
              <a:rPr lang="zh-CN" altLang="en-US" dirty="0"/>
              <a:t>例：</a:t>
            </a:r>
            <a:endParaRPr lang="en-US" altLang="zh-CN" dirty="0"/>
          </a:p>
          <a:p>
            <a:pPr lvl="1">
              <a:buNone/>
            </a:pPr>
            <a:endParaRPr lang="en-US" altLang="zh-CN" dirty="0">
              <a:solidFill>
                <a:srgbClr val="000000"/>
              </a:solidFill>
            </a:endParaRPr>
          </a:p>
        </p:txBody>
      </p:sp>
      <p:sp>
        <p:nvSpPr>
          <p:cNvPr id="144387"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多级索引</a:t>
            </a:r>
            <a:endParaRPr lang="zh-CN" altLang="en-US" dirty="0">
              <a:solidFill>
                <a:schemeClr val="accent6"/>
              </a:solidFill>
              <a:latin typeface="Times New Roman" panose="02020603050405020304" pitchFamily="18" charset="0"/>
            </a:endParaRPr>
          </a:p>
        </p:txBody>
      </p:sp>
      <p:pic>
        <p:nvPicPr>
          <p:cNvPr id="144388" name="图片 3"/>
          <p:cNvPicPr>
            <a:picLocks noChangeAspect="1"/>
          </p:cNvPicPr>
          <p:nvPr/>
        </p:nvPicPr>
        <p:blipFill>
          <a:blip r:embed="rId1"/>
          <a:stretch>
            <a:fillRect/>
          </a:stretch>
        </p:blipFill>
        <p:spPr>
          <a:xfrm>
            <a:off x="2339975" y="1911350"/>
            <a:ext cx="5552440" cy="2903855"/>
          </a:xfrm>
          <a:prstGeom prst="rect">
            <a:avLst/>
          </a:prstGeom>
          <a:noFill/>
          <a:ln w="9525">
            <a:noFill/>
          </a:ln>
        </p:spPr>
      </p:pic>
      <p:sp>
        <p:nvSpPr>
          <p:cNvPr id="144389" name="文本框 4"/>
          <p:cNvSpPr txBox="1"/>
          <p:nvPr/>
        </p:nvSpPr>
        <p:spPr>
          <a:xfrm>
            <a:off x="323850" y="2716213"/>
            <a:ext cx="1584325" cy="3683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二级稀疏索引</a:t>
            </a:r>
            <a:endParaRPr lang="zh-CN" altLang="en-US" sz="1800" dirty="0"/>
          </a:p>
        </p:txBody>
      </p:sp>
      <p:cxnSp>
        <p:nvCxnSpPr>
          <p:cNvPr id="144390" name="肘形连接符 5"/>
          <p:cNvCxnSpPr>
            <a:endCxn id="144389" idx="0"/>
          </p:cNvCxnSpPr>
          <p:nvPr/>
        </p:nvCxnSpPr>
        <p:spPr>
          <a:xfrm rot="-10800000" flipV="1">
            <a:off x="1116013" y="2170113"/>
            <a:ext cx="1244600" cy="546100"/>
          </a:xfrm>
          <a:prstGeom prst="bentConnector2">
            <a:avLst/>
          </a:prstGeom>
          <a:ln w="9525" cap="flat" cmpd="sng">
            <a:solidFill>
              <a:schemeClr val="tx1"/>
            </a:solidFill>
            <a:prstDash val="solid"/>
            <a:round/>
            <a:headEnd type="none" w="med" len="med"/>
            <a:tailEnd type="triangle" w="med" len="med"/>
          </a:ln>
        </p:spPr>
      </p:cxnSp>
      <p:cxnSp>
        <p:nvCxnSpPr>
          <p:cNvPr id="144391" name="肘形连接符 6"/>
          <p:cNvCxnSpPr>
            <a:endCxn id="144392" idx="0"/>
          </p:cNvCxnSpPr>
          <p:nvPr/>
        </p:nvCxnSpPr>
        <p:spPr>
          <a:xfrm rot="-10800000" flipV="1">
            <a:off x="1116013" y="3290888"/>
            <a:ext cx="2130425" cy="946150"/>
          </a:xfrm>
          <a:prstGeom prst="bentConnector2">
            <a:avLst/>
          </a:prstGeom>
          <a:ln w="9525" cap="flat" cmpd="sng">
            <a:solidFill>
              <a:schemeClr val="tx1"/>
            </a:solidFill>
            <a:prstDash val="solid"/>
            <a:round/>
            <a:headEnd type="none" w="med" len="med"/>
            <a:tailEnd type="triangle" w="med" len="med"/>
          </a:ln>
        </p:spPr>
      </p:cxnSp>
      <p:sp>
        <p:nvSpPr>
          <p:cNvPr id="144392" name="文本框 8"/>
          <p:cNvSpPr txBox="1"/>
          <p:nvPr/>
        </p:nvSpPr>
        <p:spPr>
          <a:xfrm>
            <a:off x="323850" y="4237038"/>
            <a:ext cx="1584325" cy="369887"/>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一级稠密索引</a:t>
            </a:r>
            <a:endParaRPr lang="zh-CN" altLang="en-US" sz="1800" dirty="0"/>
          </a:p>
        </p:txBody>
      </p:sp>
      <p:sp>
        <p:nvSpPr>
          <p:cNvPr id="144393" name="文本框 9"/>
          <p:cNvSpPr txBox="1"/>
          <p:nvPr/>
        </p:nvSpPr>
        <p:spPr>
          <a:xfrm>
            <a:off x="0" y="0"/>
            <a:ext cx="457200"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内容占位符 2"/>
          <p:cNvSpPr>
            <a:spLocks noGrp="1"/>
          </p:cNvSpPr>
          <p:nvPr>
            <p:ph idx="1"/>
          </p:nvPr>
        </p:nvSpPr>
        <p:spPr>
          <a:xfrm>
            <a:off x="323850" y="1004888"/>
            <a:ext cx="8434388" cy="3641725"/>
          </a:xfrm>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p>
          <a:p>
            <a:pPr lvl="1"/>
            <a:endParaRPr lang="en-US" altLang="zh-CN" dirty="0"/>
          </a:p>
          <a:p>
            <a:pPr lvl="1"/>
            <a:r>
              <a:rPr lang="zh-CN" altLang="en-US" dirty="0"/>
              <a:t>例：</a:t>
            </a:r>
            <a:r>
              <a:rPr lang="zh-CN" altLang="zh-CN" dirty="0"/>
              <a:t>查找学号为</a:t>
            </a:r>
            <a:r>
              <a:rPr lang="en-US" altLang="zh-CN" dirty="0"/>
              <a:t>20180014</a:t>
            </a:r>
            <a:r>
              <a:rPr lang="zh-CN" altLang="zh-CN" dirty="0"/>
              <a:t>的学生信息</a:t>
            </a:r>
            <a:r>
              <a:rPr lang="zh-CN" altLang="en-US" dirty="0"/>
              <a:t>，</a:t>
            </a:r>
            <a:r>
              <a:rPr lang="en-US" altLang="zh-CN" dirty="0"/>
              <a:t>3</a:t>
            </a:r>
            <a:r>
              <a:rPr lang="zh-CN" altLang="en-US" dirty="0"/>
              <a:t>次</a:t>
            </a:r>
            <a:r>
              <a:rPr lang="en-US" altLang="zh-CN" dirty="0"/>
              <a:t>I/O</a:t>
            </a:r>
            <a:r>
              <a:rPr lang="zh-CN" altLang="zh-CN" dirty="0"/>
              <a:t> </a:t>
            </a:r>
            <a:endParaRPr lang="en-US" altLang="zh-CN" dirty="0"/>
          </a:p>
          <a:p>
            <a:pPr lvl="1">
              <a:buNone/>
            </a:pPr>
            <a:endParaRPr lang="en-US" altLang="zh-CN" dirty="0">
              <a:solidFill>
                <a:srgbClr val="000000"/>
              </a:solidFill>
            </a:endParaRPr>
          </a:p>
        </p:txBody>
      </p:sp>
      <p:sp>
        <p:nvSpPr>
          <p:cNvPr id="146435"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多级索引</a:t>
            </a:r>
            <a:endParaRPr lang="zh-CN" altLang="en-US" dirty="0">
              <a:solidFill>
                <a:schemeClr val="accent6"/>
              </a:solidFill>
              <a:latin typeface="Times New Roman" panose="02020603050405020304" pitchFamily="18" charset="0"/>
            </a:endParaRPr>
          </a:p>
        </p:txBody>
      </p:sp>
      <p:sp>
        <p:nvSpPr>
          <p:cNvPr id="146436" name="文本框 4"/>
          <p:cNvSpPr txBox="1"/>
          <p:nvPr/>
        </p:nvSpPr>
        <p:spPr>
          <a:xfrm>
            <a:off x="0" y="0"/>
            <a:ext cx="539552"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内容占位符 2"/>
          <p:cNvSpPr>
            <a:spLocks noGrp="1"/>
          </p:cNvSpPr>
          <p:nvPr>
            <p:ph idx="1"/>
          </p:nvPr>
        </p:nvSpPr>
        <p:spPr>
          <a:xfrm>
            <a:off x="323850" y="1004888"/>
            <a:ext cx="8434388" cy="3641725"/>
          </a:xfrm>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solidFill>
                <a:srgbClr val="000000"/>
              </a:solidFill>
            </a:endParaRPr>
          </a:p>
          <a:p>
            <a:pPr lvl="1"/>
            <a:r>
              <a:rPr lang="zh-CN" altLang="en-US" dirty="0">
                <a:solidFill>
                  <a:srgbClr val="000000"/>
                </a:solidFill>
              </a:rPr>
              <a:t>第一次读入二级索引块，</a:t>
            </a:r>
            <a:r>
              <a:rPr lang="en-US" altLang="zh-CN" dirty="0">
                <a:solidFill>
                  <a:srgbClr val="000000"/>
                </a:solidFill>
              </a:rPr>
              <a:t>1</a:t>
            </a:r>
            <a:r>
              <a:rPr lang="zh-CN" altLang="en-US" dirty="0">
                <a:solidFill>
                  <a:srgbClr val="000000"/>
                </a:solidFill>
              </a:rPr>
              <a:t>次</a:t>
            </a:r>
            <a:r>
              <a:rPr lang="en-US" altLang="zh-CN" dirty="0">
                <a:solidFill>
                  <a:srgbClr val="000000"/>
                </a:solidFill>
              </a:rPr>
              <a:t>I/O</a:t>
            </a:r>
            <a:endParaRPr lang="en-US" altLang="zh-CN" dirty="0">
              <a:solidFill>
                <a:srgbClr val="000000"/>
              </a:solidFill>
            </a:endParaRPr>
          </a:p>
          <a:p>
            <a:pPr lvl="1"/>
            <a:endParaRPr lang="en-US" altLang="zh-CN" dirty="0"/>
          </a:p>
        </p:txBody>
      </p:sp>
      <p:sp>
        <p:nvSpPr>
          <p:cNvPr id="148483"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多级索引</a:t>
            </a:r>
            <a:endParaRPr lang="zh-CN" altLang="en-US" dirty="0">
              <a:solidFill>
                <a:schemeClr val="accent6"/>
              </a:solidFill>
              <a:latin typeface="Times New Roman" panose="02020603050405020304" pitchFamily="18" charset="0"/>
            </a:endParaRPr>
          </a:p>
        </p:txBody>
      </p:sp>
      <p:grpSp>
        <p:nvGrpSpPr>
          <p:cNvPr id="148484" name="组合 2"/>
          <p:cNvGrpSpPr/>
          <p:nvPr/>
        </p:nvGrpSpPr>
        <p:grpSpPr>
          <a:xfrm>
            <a:off x="107950" y="2047875"/>
            <a:ext cx="7505700" cy="2779713"/>
            <a:chOff x="107504" y="2048622"/>
            <a:chExt cx="7506558" cy="2778966"/>
          </a:xfrm>
        </p:grpSpPr>
        <p:pic>
          <p:nvPicPr>
            <p:cNvPr id="148486" name="图片 3"/>
            <p:cNvPicPr>
              <a:picLocks noChangeAspect="1"/>
            </p:cNvPicPr>
            <p:nvPr/>
          </p:nvPicPr>
          <p:blipFill>
            <a:blip r:embed="rId1"/>
            <a:stretch>
              <a:fillRect/>
            </a:stretch>
          </p:blipFill>
          <p:spPr>
            <a:xfrm>
              <a:off x="2339752" y="2071053"/>
              <a:ext cx="5274310" cy="2756535"/>
            </a:xfrm>
            <a:prstGeom prst="rect">
              <a:avLst/>
            </a:prstGeom>
            <a:noFill/>
            <a:ln w="9525">
              <a:noFill/>
            </a:ln>
          </p:spPr>
        </p:pic>
        <p:sp>
          <p:nvSpPr>
            <p:cNvPr id="148487" name="矩形 4"/>
            <p:cNvSpPr/>
            <p:nvPr/>
          </p:nvSpPr>
          <p:spPr>
            <a:xfrm>
              <a:off x="2260362" y="2048622"/>
              <a:ext cx="792088" cy="951256"/>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48488" name="直线箭头连接符 5"/>
            <p:cNvCxnSpPr>
              <a:stCxn id="148487" idx="1"/>
            </p:cNvCxnSpPr>
            <p:nvPr/>
          </p:nvCxnSpPr>
          <p:spPr>
            <a:xfrm flipH="1">
              <a:off x="1756306" y="2524250"/>
              <a:ext cx="504056" cy="0"/>
            </a:xfrm>
            <a:prstGeom prst="straightConnector1">
              <a:avLst/>
            </a:prstGeom>
            <a:ln w="9525" cap="flat" cmpd="sng">
              <a:solidFill>
                <a:srgbClr val="FF0000"/>
              </a:solidFill>
              <a:prstDash val="solid"/>
              <a:headEnd type="none" w="med" len="med"/>
              <a:tailEnd type="triangle" w="med" len="med"/>
            </a:ln>
          </p:spPr>
        </p:cxnSp>
        <p:sp>
          <p:nvSpPr>
            <p:cNvPr id="148489" name="文本框 6"/>
            <p:cNvSpPr txBox="1"/>
            <p:nvPr/>
          </p:nvSpPr>
          <p:spPr>
            <a:xfrm>
              <a:off x="107504" y="2360165"/>
              <a:ext cx="1648802"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第一次读入二级索引块，找到</a:t>
              </a:r>
              <a:r>
                <a:rPr lang="en-US" altLang="zh-CN" sz="1800" dirty="0"/>
                <a:t>20180013</a:t>
              </a:r>
              <a:endParaRPr lang="zh-CN" altLang="en-US" sz="1800" dirty="0"/>
            </a:p>
          </p:txBody>
        </p:sp>
      </p:grpSp>
      <p:sp>
        <p:nvSpPr>
          <p:cNvPr id="148485" name="文本框 9"/>
          <p:cNvSpPr txBox="1"/>
          <p:nvPr/>
        </p:nvSpPr>
        <p:spPr>
          <a:xfrm>
            <a:off x="0" y="0"/>
            <a:ext cx="457200" cy="179388"/>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内容占位符 2"/>
          <p:cNvSpPr>
            <a:spLocks noGrp="1"/>
          </p:cNvSpPr>
          <p:nvPr>
            <p:ph idx="1"/>
          </p:nvPr>
        </p:nvSpPr>
        <p:spPr>
          <a:xfrm>
            <a:off x="323850" y="1004888"/>
            <a:ext cx="8434388" cy="3641725"/>
          </a:xfrm>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solidFill>
                <a:srgbClr val="000000"/>
              </a:solidFill>
            </a:endParaRPr>
          </a:p>
          <a:p>
            <a:pPr lvl="1"/>
            <a:r>
              <a:rPr lang="zh-CN" altLang="en-US" dirty="0">
                <a:solidFill>
                  <a:srgbClr val="000000"/>
                </a:solidFill>
              </a:rPr>
              <a:t>第二次读入一级索引块，</a:t>
            </a:r>
            <a:r>
              <a:rPr lang="en-US" altLang="zh-CN" dirty="0">
                <a:solidFill>
                  <a:srgbClr val="000000"/>
                </a:solidFill>
              </a:rPr>
              <a:t>1</a:t>
            </a:r>
            <a:r>
              <a:rPr lang="zh-CN" altLang="en-US" dirty="0">
                <a:solidFill>
                  <a:srgbClr val="000000"/>
                </a:solidFill>
              </a:rPr>
              <a:t>次</a:t>
            </a:r>
            <a:r>
              <a:rPr lang="en-US" altLang="zh-CN" dirty="0">
                <a:solidFill>
                  <a:srgbClr val="000000"/>
                </a:solidFill>
              </a:rPr>
              <a:t>I/O</a:t>
            </a:r>
            <a:endParaRPr lang="en-US" altLang="zh-CN" dirty="0">
              <a:solidFill>
                <a:srgbClr val="000000"/>
              </a:solidFill>
            </a:endParaRPr>
          </a:p>
          <a:p>
            <a:pPr lvl="1"/>
            <a:endParaRPr lang="en-US" altLang="zh-CN" dirty="0"/>
          </a:p>
        </p:txBody>
      </p:sp>
      <p:sp>
        <p:nvSpPr>
          <p:cNvPr id="150531"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多级索引</a:t>
            </a:r>
            <a:endParaRPr lang="zh-CN" altLang="en-US" dirty="0">
              <a:solidFill>
                <a:schemeClr val="accent6"/>
              </a:solidFill>
              <a:latin typeface="Times New Roman" panose="02020603050405020304" pitchFamily="18" charset="0"/>
            </a:endParaRPr>
          </a:p>
        </p:txBody>
      </p:sp>
      <p:grpSp>
        <p:nvGrpSpPr>
          <p:cNvPr id="150532" name="组合 2"/>
          <p:cNvGrpSpPr/>
          <p:nvPr/>
        </p:nvGrpSpPr>
        <p:grpSpPr>
          <a:xfrm>
            <a:off x="323850" y="2071688"/>
            <a:ext cx="7289800" cy="2768600"/>
            <a:chOff x="323528" y="2071053"/>
            <a:chExt cx="7290534" cy="2769460"/>
          </a:xfrm>
        </p:grpSpPr>
        <p:pic>
          <p:nvPicPr>
            <p:cNvPr id="150534" name="图片 3"/>
            <p:cNvPicPr>
              <a:picLocks noChangeAspect="1"/>
            </p:cNvPicPr>
            <p:nvPr/>
          </p:nvPicPr>
          <p:blipFill>
            <a:blip r:embed="rId1"/>
            <a:stretch>
              <a:fillRect/>
            </a:stretch>
          </p:blipFill>
          <p:spPr>
            <a:xfrm>
              <a:off x="2339752" y="2071053"/>
              <a:ext cx="5274310" cy="2756535"/>
            </a:xfrm>
            <a:prstGeom prst="rect">
              <a:avLst/>
            </a:prstGeom>
            <a:noFill/>
            <a:ln w="9525">
              <a:noFill/>
            </a:ln>
          </p:spPr>
        </p:pic>
        <p:sp>
          <p:nvSpPr>
            <p:cNvPr id="150535" name="矩形 4"/>
            <p:cNvSpPr/>
            <p:nvPr/>
          </p:nvSpPr>
          <p:spPr>
            <a:xfrm>
              <a:off x="3203848" y="3889257"/>
              <a:ext cx="792088" cy="951256"/>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50536" name="直线箭头连接符 5"/>
            <p:cNvCxnSpPr>
              <a:stCxn id="150535" idx="1"/>
              <a:endCxn id="150537" idx="3"/>
            </p:cNvCxnSpPr>
            <p:nvPr/>
          </p:nvCxnSpPr>
          <p:spPr>
            <a:xfrm flipH="1" flipV="1">
              <a:off x="1972330" y="3953946"/>
              <a:ext cx="1231518" cy="410939"/>
            </a:xfrm>
            <a:prstGeom prst="straightConnector1">
              <a:avLst/>
            </a:prstGeom>
            <a:ln w="9525" cap="flat" cmpd="sng">
              <a:solidFill>
                <a:srgbClr val="FF0000"/>
              </a:solidFill>
              <a:prstDash val="solid"/>
              <a:headEnd type="none" w="med" len="med"/>
              <a:tailEnd type="triangle" w="med" len="med"/>
            </a:ln>
          </p:spPr>
        </p:cxnSp>
        <p:sp>
          <p:nvSpPr>
            <p:cNvPr id="150537" name="文本框 6"/>
            <p:cNvSpPr txBox="1"/>
            <p:nvPr/>
          </p:nvSpPr>
          <p:spPr>
            <a:xfrm>
              <a:off x="323528" y="3492281"/>
              <a:ext cx="1648802" cy="92333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第二次读入一级索引块，找到</a:t>
              </a:r>
              <a:r>
                <a:rPr lang="en-US" altLang="zh-CN" sz="1800" dirty="0"/>
                <a:t>20180014</a:t>
              </a:r>
              <a:endParaRPr lang="zh-CN" altLang="en-US" sz="1800" dirty="0"/>
            </a:p>
          </p:txBody>
        </p:sp>
      </p:grpSp>
      <p:sp>
        <p:nvSpPr>
          <p:cNvPr id="150533" name="文本框 9"/>
          <p:cNvSpPr txBox="1"/>
          <p:nvPr/>
        </p:nvSpPr>
        <p:spPr>
          <a:xfrm>
            <a:off x="0" y="0"/>
            <a:ext cx="755576" cy="339502"/>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内容占位符 2"/>
          <p:cNvSpPr>
            <a:spLocks noGrp="1"/>
          </p:cNvSpPr>
          <p:nvPr>
            <p:ph idx="1"/>
          </p:nvPr>
        </p:nvSpPr>
        <p:spPr>
          <a:xfrm>
            <a:off x="323850" y="1004888"/>
            <a:ext cx="8434388" cy="3641725"/>
          </a:xfrm>
        </p:spPr>
        <p:txBody>
          <a:bodyPr vert="horz" wrap="square" lIns="91440" tIns="45720" rIns="91440" bIns="45720" anchor="t" anchorCtr="0"/>
          <a:lstStyle/>
          <a:p>
            <a:r>
              <a:rPr lang="zh-CN" altLang="en-US" dirty="0"/>
              <a:t>多级索引（</a:t>
            </a:r>
            <a:r>
              <a:rPr lang="en-US" altLang="zh-CN" dirty="0"/>
              <a:t>Multilevel</a:t>
            </a:r>
            <a:r>
              <a:rPr lang="zh-CN" altLang="en-US" dirty="0"/>
              <a:t> </a:t>
            </a:r>
            <a:r>
              <a:rPr lang="en-US" altLang="zh-CN" dirty="0"/>
              <a:t>Index</a:t>
            </a:r>
            <a:r>
              <a:rPr lang="zh-CN" altLang="en-US" dirty="0"/>
              <a:t>）</a:t>
            </a:r>
            <a:endParaRPr lang="en-US" altLang="zh-CN" dirty="0">
              <a:solidFill>
                <a:srgbClr val="000000"/>
              </a:solidFill>
            </a:endParaRPr>
          </a:p>
          <a:p>
            <a:pPr lvl="1"/>
            <a:r>
              <a:rPr lang="zh-CN" altLang="en-US" dirty="0">
                <a:solidFill>
                  <a:srgbClr val="000000"/>
                </a:solidFill>
              </a:rPr>
              <a:t>第三次读入数据块，</a:t>
            </a:r>
            <a:r>
              <a:rPr lang="en-US" altLang="zh-CN" dirty="0">
                <a:solidFill>
                  <a:srgbClr val="000000"/>
                </a:solidFill>
              </a:rPr>
              <a:t>1</a:t>
            </a:r>
            <a:r>
              <a:rPr lang="zh-CN" altLang="en-US" dirty="0">
                <a:solidFill>
                  <a:srgbClr val="000000"/>
                </a:solidFill>
              </a:rPr>
              <a:t>次</a:t>
            </a:r>
            <a:r>
              <a:rPr lang="en-US" altLang="zh-CN" dirty="0">
                <a:solidFill>
                  <a:srgbClr val="000000"/>
                </a:solidFill>
              </a:rPr>
              <a:t>I/O</a:t>
            </a:r>
            <a:endParaRPr lang="en-US" altLang="zh-CN" dirty="0">
              <a:solidFill>
                <a:srgbClr val="000000"/>
              </a:solidFill>
            </a:endParaRPr>
          </a:p>
          <a:p>
            <a:pPr lvl="1"/>
            <a:endParaRPr lang="en-US" altLang="zh-CN" dirty="0"/>
          </a:p>
        </p:txBody>
      </p:sp>
      <p:sp>
        <p:nvSpPr>
          <p:cNvPr id="152579" name="标题 1"/>
          <p:cNvSpPr>
            <a:spLocks noGrp="1"/>
          </p:cNvSpPr>
          <p:nvPr>
            <p:ph type="title"/>
          </p:nvPr>
        </p:nvSpPr>
        <p:spPr/>
        <p:txBody>
          <a:bodyPr vert="horz" wrap="square" lIns="91440" tIns="45720" rIns="91440" bIns="45720" anchor="ctr" anchorCtr="0"/>
          <a:lstStyle/>
          <a:p>
            <a:r>
              <a:rPr lang="zh-CN" altLang="en-US" dirty="0">
                <a:solidFill>
                  <a:schemeClr val="accent6"/>
                </a:solidFill>
                <a:latin typeface="Times New Roman" panose="02020603050405020304" pitchFamily="18" charset="0"/>
              </a:rPr>
              <a:t>多级索引</a:t>
            </a:r>
            <a:endParaRPr lang="zh-CN" altLang="en-US" dirty="0">
              <a:solidFill>
                <a:schemeClr val="accent6"/>
              </a:solidFill>
              <a:latin typeface="Times New Roman" panose="02020603050405020304" pitchFamily="18" charset="0"/>
            </a:endParaRPr>
          </a:p>
        </p:txBody>
      </p:sp>
      <p:grpSp>
        <p:nvGrpSpPr>
          <p:cNvPr id="152580" name="组合 2"/>
          <p:cNvGrpSpPr/>
          <p:nvPr/>
        </p:nvGrpSpPr>
        <p:grpSpPr>
          <a:xfrm>
            <a:off x="251520" y="2071688"/>
            <a:ext cx="7362130" cy="2755900"/>
            <a:chOff x="251191" y="2071053"/>
            <a:chExt cx="7362871" cy="2756535"/>
          </a:xfrm>
        </p:grpSpPr>
        <p:pic>
          <p:nvPicPr>
            <p:cNvPr id="152582" name="图片 3"/>
            <p:cNvPicPr>
              <a:picLocks noChangeAspect="1"/>
            </p:cNvPicPr>
            <p:nvPr/>
          </p:nvPicPr>
          <p:blipFill>
            <a:blip r:embed="rId1"/>
            <a:stretch>
              <a:fillRect/>
            </a:stretch>
          </p:blipFill>
          <p:spPr>
            <a:xfrm>
              <a:off x="2339752" y="2071053"/>
              <a:ext cx="5274310" cy="2756535"/>
            </a:xfrm>
            <a:prstGeom prst="rect">
              <a:avLst/>
            </a:prstGeom>
            <a:noFill/>
            <a:ln w="9525">
              <a:noFill/>
            </a:ln>
          </p:spPr>
        </p:pic>
        <p:sp>
          <p:nvSpPr>
            <p:cNvPr id="152583" name="矩形 4"/>
            <p:cNvSpPr/>
            <p:nvPr/>
          </p:nvSpPr>
          <p:spPr>
            <a:xfrm>
              <a:off x="4067944" y="3939902"/>
              <a:ext cx="3546118" cy="360040"/>
            </a:xfrm>
            <a:prstGeom prst="rect">
              <a:avLst/>
            </a:prstGeom>
            <a:noFill/>
            <a:ln w="9525" cap="flat" cmpd="sng">
              <a:solidFill>
                <a:srgbClr val="FF0000"/>
              </a:solidFill>
              <a:prstDash val="solid"/>
              <a:round/>
              <a:headEnd type="none" w="med" len="med"/>
              <a:tailEnd type="none" w="med" len="med"/>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eaLnBrk="1" hangingPunct="1">
                <a:spcBef>
                  <a:spcPct val="0"/>
                </a:spcBef>
                <a:buSzTx/>
                <a:buFont typeface="Arial" panose="020B0604020202020204" pitchFamily="34" charset="0"/>
                <a:buNone/>
              </a:pPr>
              <a:endParaRPr lang="zh-CN" altLang="en-US" sz="1800" dirty="0"/>
            </a:p>
          </p:txBody>
        </p:sp>
        <p:cxnSp>
          <p:nvCxnSpPr>
            <p:cNvPr id="152584" name="直线箭头连接符 5"/>
            <p:cNvCxnSpPr>
              <a:stCxn id="152583" idx="1"/>
              <a:endCxn id="152585" idx="3"/>
            </p:cNvCxnSpPr>
            <p:nvPr/>
          </p:nvCxnSpPr>
          <p:spPr>
            <a:xfrm flipH="1" flipV="1">
              <a:off x="1972330" y="3954053"/>
              <a:ext cx="2095614" cy="165869"/>
            </a:xfrm>
            <a:prstGeom prst="straightConnector1">
              <a:avLst/>
            </a:prstGeom>
            <a:ln w="9525" cap="flat" cmpd="sng">
              <a:solidFill>
                <a:srgbClr val="FF0000"/>
              </a:solidFill>
              <a:prstDash val="solid"/>
              <a:headEnd type="none" w="med" len="med"/>
              <a:tailEnd type="triangle" w="med" len="med"/>
            </a:ln>
          </p:spPr>
        </p:cxnSp>
        <p:sp>
          <p:nvSpPr>
            <p:cNvPr id="152585" name="文本框 6"/>
            <p:cNvSpPr txBox="1"/>
            <p:nvPr/>
          </p:nvSpPr>
          <p:spPr>
            <a:xfrm>
              <a:off x="251191" y="3492281"/>
              <a:ext cx="1721139" cy="923543"/>
            </a:xfrm>
            <a:prstGeom prst="rect">
              <a:avLst/>
            </a:prstGeom>
            <a:noFill/>
            <a:ln w="9525" cap="flat" cmpd="sng">
              <a:solidFill>
                <a:schemeClr val="tx1"/>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r>
                <a:rPr lang="zh-CN" altLang="en-US" sz="1800" dirty="0"/>
                <a:t>第三次读入数据块，找到</a:t>
              </a:r>
              <a:r>
                <a:rPr lang="en-US" altLang="zh-CN" sz="1800" dirty="0"/>
                <a:t>20180014</a:t>
              </a:r>
              <a:r>
                <a:rPr lang="zh-CN" altLang="en-US" sz="1800" dirty="0"/>
                <a:t>元组</a:t>
              </a:r>
              <a:endParaRPr lang="zh-CN" altLang="en-US" sz="1800" dirty="0"/>
            </a:p>
          </p:txBody>
        </p:sp>
      </p:grpSp>
      <p:sp>
        <p:nvSpPr>
          <p:cNvPr id="152581" name="文本框 9"/>
          <p:cNvSpPr txBox="1"/>
          <p:nvPr/>
        </p:nvSpPr>
        <p:spPr>
          <a:xfrm>
            <a:off x="0" y="0"/>
            <a:ext cx="457200" cy="267494"/>
          </a:xfrm>
          <a:prstGeom prst="rect">
            <a:avLst/>
          </a:prstGeom>
          <a:noFill/>
          <a:ln w="9525">
            <a:noFill/>
          </a:ln>
        </p:spPr>
        <p:txBody>
          <a:bodyPr/>
          <a:lstStyle>
            <a:lvl1pPr marL="342900" indent="-342900" algn="l" rtl="0" eaLnBrk="0" fontAlgn="base" hangingPunct="0">
              <a:spcBef>
                <a:spcPct val="20000"/>
              </a:spcBef>
              <a:spcAft>
                <a:spcPct val="0"/>
              </a:spcAft>
              <a:buSzPct val="100000"/>
              <a:buFont typeface="Wingdings" panose="05000000000000000000"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Wingdings" panose="05000000000000000000" pitchFamily="2" charset="2"/>
              <a:buChar char="n"/>
              <a:defRPr sz="2400" b="1">
                <a:solidFill>
                  <a:schemeClr val="tx1"/>
                </a:solidFill>
                <a:latin typeface="+mn-lt"/>
                <a:ea typeface="+mn-ea"/>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1"/>
                </a:solidFill>
                <a:latin typeface="+mn-lt"/>
                <a:ea typeface="+mn-ea"/>
              </a:defRPr>
            </a:lvl5pPr>
          </a:lstStyle>
          <a:p>
            <a:pPr marL="0" lvl="0" indent="0">
              <a:spcBef>
                <a:spcPct val="0"/>
              </a:spcBef>
              <a:buSzTx/>
              <a:buFontTx/>
              <a:buNone/>
            </a:pPr>
            <a:fld id="{9A0DB2DC-4C9A-4742-B13C-FB6460FD3503}" type="slidenum">
              <a:rPr lang="zh-CN" altLang="en-US" sz="1200" dirty="0">
                <a:solidFill>
                  <a:schemeClr val="bg1"/>
                </a:solidFill>
              </a:rPr>
            </a:fld>
            <a:endParaRPr lang="zh-CN" altLang="en-US" sz="1200" dirty="0">
              <a:solidFill>
                <a:schemeClr val="bg1"/>
              </a:solidFill>
            </a:endParaRPr>
          </a:p>
        </p:txBody>
      </p:sp>
    </p:spTree>
  </p:cSld>
  <p:clrMapOvr>
    <a:masterClrMapping/>
  </p:clrMapOvr>
</p:sld>
</file>

<file path=ppt/tags/tag1.xml><?xml version="1.0" encoding="utf-8"?>
<p:tagLst xmlns:p="http://schemas.openxmlformats.org/presentationml/2006/main">
  <p:tag name="COMMONDATA" val="eyJoZGlkIjoiZTA4NzIyN2MxYTlmMzQ1NGE2MjU5NWRkMjhlOGMxYTAifQ=="/>
</p:tagLst>
</file>

<file path=ppt/theme/theme1.xml><?xml version="1.0" encoding="utf-8"?>
<a:theme xmlns:a="http://schemas.openxmlformats.org/drawingml/2006/main" name="数据库系统概论">
  <a:themeElements>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fontScheme name="数据库系统概论">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数据库系统概论 1">
        <a:dk1>
          <a:srgbClr val="000000"/>
        </a:dk1>
        <a:lt1>
          <a:srgbClr val="FFFFFF"/>
        </a:lt1>
        <a:dk2>
          <a:srgbClr val="000000"/>
        </a:dk2>
        <a:lt2>
          <a:srgbClr val="808080"/>
        </a:lt2>
        <a:accent1>
          <a:srgbClr val="CFDEF3"/>
        </a:accent1>
        <a:accent2>
          <a:srgbClr val="333399"/>
        </a:accent2>
        <a:accent3>
          <a:srgbClr val="FFFFFF"/>
        </a:accent3>
        <a:accent4>
          <a:srgbClr val="000000"/>
        </a:accent4>
        <a:accent5>
          <a:srgbClr val="E4ECF8"/>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数据库系统概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数据库系统概论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数据库系统概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数据库系统概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数据库系统概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数据库系统概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数据库系统概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数据库系统概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数据库系统概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数据库系统概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数据库系统概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11995</Words>
  <Application>WPS 演示</Application>
  <PresentationFormat>全屏显示(16:9)</PresentationFormat>
  <Paragraphs>1827</Paragraphs>
  <Slides>187</Slides>
  <Notes>187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187</vt:i4>
      </vt:variant>
    </vt:vector>
  </HeadingPairs>
  <TitlesOfParts>
    <vt:vector size="197" baseType="lpstr">
      <vt:lpstr>Arial</vt:lpstr>
      <vt:lpstr>宋体</vt:lpstr>
      <vt:lpstr>Wingdings</vt:lpstr>
      <vt:lpstr>华文琥珀</vt:lpstr>
      <vt:lpstr>Calibri</vt:lpstr>
      <vt:lpstr>Times New Roman</vt:lpstr>
      <vt:lpstr>黑体</vt:lpstr>
      <vt:lpstr>微软雅黑</vt:lpstr>
      <vt:lpstr>Arial Unicode MS</vt:lpstr>
      <vt:lpstr>数据库系统概论</vt:lpstr>
      <vt:lpstr>PowerPoint 演示文稿</vt:lpstr>
      <vt:lpstr>第九章 关系数据库存储管理</vt:lpstr>
      <vt:lpstr>第九章 关系数据库存储管理</vt:lpstr>
      <vt:lpstr>9.1  数据组织</vt:lpstr>
      <vt:lpstr>9.1  数据组织</vt:lpstr>
      <vt:lpstr>9.1.1  数据库的逻辑与物理组织</vt:lpstr>
      <vt:lpstr>数据存储的管理方式</vt:lpstr>
      <vt:lpstr>数据存储的管理方式</vt:lpstr>
      <vt:lpstr>数据库的逻辑组织</vt:lpstr>
      <vt:lpstr>数据库的逻辑组织</vt:lpstr>
      <vt:lpstr>数据库的逻辑组织</vt:lpstr>
      <vt:lpstr>数据库的逻辑组织</vt:lpstr>
      <vt:lpstr>数据库的逻辑组织</vt:lpstr>
      <vt:lpstr>数据库的逻辑组织</vt:lpstr>
      <vt:lpstr>数据库的物理组织</vt:lpstr>
      <vt:lpstr>数据库的物理组织</vt:lpstr>
      <vt:lpstr>逻辑组织与物理组织的对应关系</vt:lpstr>
      <vt:lpstr>9.1.2  记录表示</vt:lpstr>
      <vt:lpstr>9.1.2  记录表示</vt:lpstr>
      <vt:lpstr>定长记录</vt:lpstr>
      <vt:lpstr>定长记录存储</vt:lpstr>
      <vt:lpstr>定长记录存储</vt:lpstr>
      <vt:lpstr>定长记录存储</vt:lpstr>
      <vt:lpstr>定长记录存储</vt:lpstr>
      <vt:lpstr>定长记录存储</vt:lpstr>
      <vt:lpstr>变长记录存储</vt:lpstr>
      <vt:lpstr>变长记录存储</vt:lpstr>
      <vt:lpstr>变长记录存储</vt:lpstr>
      <vt:lpstr>变长记录存储</vt:lpstr>
      <vt:lpstr>变长记录存储</vt:lpstr>
      <vt:lpstr>变长记录存储</vt:lpstr>
      <vt:lpstr>9.1.3  块的组织</vt:lpstr>
      <vt:lpstr>9.1.3 块的组织</vt:lpstr>
      <vt:lpstr>定长记录存储的块组织</vt:lpstr>
      <vt:lpstr>定长记录存储的块组织</vt:lpstr>
      <vt:lpstr>定长记录存储的块组织</vt:lpstr>
      <vt:lpstr>定长记录存储的块组织</vt:lpstr>
      <vt:lpstr>定长记录存储的块组织</vt:lpstr>
      <vt:lpstr>变长块记录存储的块组织</vt:lpstr>
      <vt:lpstr>变长记录存储的块组织</vt:lpstr>
      <vt:lpstr>变长记录存储的块组织</vt:lpstr>
      <vt:lpstr>变长记录存储的块组织</vt:lpstr>
      <vt:lpstr>变长记录存储的块组织</vt:lpstr>
      <vt:lpstr>变长记录存储的块组织</vt:lpstr>
      <vt:lpstr>9.1.4  关系表的组织</vt:lpstr>
      <vt:lpstr>9.1.4 关系表的组织</vt:lpstr>
      <vt:lpstr>堆存储</vt:lpstr>
      <vt:lpstr>堆存储</vt:lpstr>
      <vt:lpstr>顺序存储</vt:lpstr>
      <vt:lpstr>顺序存储</vt:lpstr>
      <vt:lpstr>顺序存储</vt:lpstr>
      <vt:lpstr>顺序存储</vt:lpstr>
      <vt:lpstr>多表聚簇存储</vt:lpstr>
      <vt:lpstr>多表聚簇存储</vt:lpstr>
      <vt:lpstr>多表聚簇存储</vt:lpstr>
      <vt:lpstr>多表聚簇存储</vt:lpstr>
      <vt:lpstr>多表聚簇存储</vt:lpstr>
      <vt:lpstr>多表聚簇存储</vt:lpstr>
      <vt:lpstr>B+树存储</vt:lpstr>
      <vt:lpstr>B+树存储</vt:lpstr>
      <vt:lpstr>哈希存储</vt:lpstr>
      <vt:lpstr>哈希存储</vt:lpstr>
      <vt:lpstr>哈希存储</vt:lpstr>
      <vt:lpstr>关系数据库存储管理</vt:lpstr>
      <vt:lpstr>9.2 索引结构</vt:lpstr>
      <vt:lpstr>9.2 索引结构</vt:lpstr>
      <vt:lpstr>9.2 索引结构</vt:lpstr>
      <vt:lpstr>9.2 索引结构</vt:lpstr>
      <vt:lpstr>9.2.1 顺序表索引</vt:lpstr>
      <vt:lpstr>9.2.1 顺序表索引</vt:lpstr>
      <vt:lpstr>9.2.1 顺序表索引</vt:lpstr>
      <vt:lpstr>9.2.1 顺序表索引</vt:lpstr>
      <vt:lpstr>稠密索引</vt:lpstr>
      <vt:lpstr>稠密索引</vt:lpstr>
      <vt:lpstr>稠密索引</vt:lpstr>
      <vt:lpstr>稠密索引</vt:lpstr>
      <vt:lpstr>稠密索引</vt:lpstr>
      <vt:lpstr>稠密索引</vt:lpstr>
      <vt:lpstr>稠密索引</vt:lpstr>
      <vt:lpstr>稠密索引</vt:lpstr>
      <vt:lpstr>稠密索引</vt:lpstr>
      <vt:lpstr>稠密索引</vt:lpstr>
      <vt:lpstr>稠密索引</vt:lpstr>
      <vt:lpstr>稠密索引</vt:lpstr>
      <vt:lpstr>稠密索引</vt:lpstr>
      <vt:lpstr>9.2.1 顺序表索引</vt:lpstr>
      <vt:lpstr>稀疏索引</vt:lpstr>
      <vt:lpstr>稀疏索引</vt:lpstr>
      <vt:lpstr>稀疏索引</vt:lpstr>
      <vt:lpstr>稀疏索引</vt:lpstr>
      <vt:lpstr>稀疏索引</vt:lpstr>
      <vt:lpstr>稀疏索引</vt:lpstr>
      <vt:lpstr>9.2.1 顺序表索引</vt:lpstr>
      <vt:lpstr>多级索引</vt:lpstr>
      <vt:lpstr>多级索引</vt:lpstr>
      <vt:lpstr>多级索引</vt:lpstr>
      <vt:lpstr>多级索引</vt:lpstr>
      <vt:lpstr>多级索引</vt:lpstr>
      <vt:lpstr>多级索引</vt:lpstr>
      <vt:lpstr>9.2.2 辅助索引</vt:lpstr>
      <vt:lpstr>9.2.2 辅助索引</vt:lpstr>
      <vt:lpstr>9.2.2 辅助索引</vt:lpstr>
      <vt:lpstr>9.2.2 辅助索引</vt:lpstr>
      <vt:lpstr>9.2.2 辅助索引</vt:lpstr>
      <vt:lpstr>9.2.2 辅助索引</vt:lpstr>
      <vt:lpstr>9.2.2 辅助索引</vt:lpstr>
      <vt:lpstr>9.2.2 辅助索引</vt:lpstr>
      <vt:lpstr>9.2.2 辅助索引</vt:lpstr>
      <vt:lpstr>9.2.2 辅助索引</vt:lpstr>
      <vt:lpstr>9.2.3 B+树索引</vt:lpstr>
      <vt:lpstr>9.2.3 B+树索引</vt:lpstr>
      <vt:lpstr>9.2.3 B+树索引</vt:lpstr>
      <vt:lpstr>9.2.3 B+树索引</vt:lpstr>
      <vt:lpstr>B+树索引的结构</vt:lpstr>
      <vt:lpstr>B+树索引的结构</vt:lpstr>
      <vt:lpstr>B+树索引的结构</vt:lpstr>
      <vt:lpstr>B+树索引的结构</vt:lpstr>
      <vt:lpstr>B+树索引的结构</vt:lpstr>
      <vt:lpstr>B+树索引的结构</vt:lpstr>
      <vt:lpstr>B+树索引的结构</vt:lpstr>
      <vt:lpstr>B+树索引的结构</vt:lpstr>
      <vt:lpstr>B+树索引的结构</vt:lpstr>
      <vt:lpstr>B+树索引的查询</vt:lpstr>
      <vt:lpstr>B+树索引的查询</vt:lpstr>
      <vt:lpstr>B+树索引的查询</vt:lpstr>
      <vt:lpstr>B+树索引的查询</vt:lpstr>
      <vt:lpstr>B+树索引的查询</vt:lpstr>
      <vt:lpstr>B+树索引的查询</vt:lpstr>
      <vt:lpstr>B+树索引的查询</vt:lpstr>
      <vt:lpstr>B+树索引的维护</vt:lpstr>
      <vt:lpstr>B+树索引的维护</vt:lpstr>
      <vt:lpstr>B+树索引的维护</vt:lpstr>
      <vt:lpstr>B+树索引的维护</vt:lpstr>
      <vt:lpstr>B+树索引的维护</vt:lpstr>
      <vt:lpstr>B+树索引的维护</vt:lpstr>
      <vt:lpstr>B+树索引的维护</vt:lpstr>
      <vt:lpstr>B+树索引的维护</vt:lpstr>
      <vt:lpstr>9.2.4 哈希索引</vt:lpstr>
      <vt:lpstr>9.2.4 哈希索引</vt:lpstr>
      <vt:lpstr>9.2.4 哈希索引</vt:lpstr>
      <vt:lpstr>9.2.4 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静态哈希索引</vt:lpstr>
      <vt:lpstr>动态哈希索引</vt:lpstr>
      <vt:lpstr>动态哈希索引</vt:lpstr>
      <vt:lpstr>动态哈希索引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9.2.5 位图索引</vt:lpstr>
      <vt:lpstr>关系数据库存储管理</vt:lpstr>
      <vt:lpstr>本章小结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hp</dc:creator>
  <cp:lastModifiedBy>阿缅</cp:lastModifiedBy>
  <cp:revision>450</cp:revision>
  <dcterms:created xsi:type="dcterms:W3CDTF">2022-03-25T10:32:00Z</dcterms:created>
  <dcterms:modified xsi:type="dcterms:W3CDTF">2023-09-17T10:37:27Z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4850F384EE4A48AABDA288AAE558EE97</vt:lpwstr>
  </property>
  <property fmtid="{D5CDD505-2E9C-101B-9397-08002B2CF9AE}" pid="3" name="KSOProductBuildVer">
    <vt:lpwstr>2052-12.1.0.15374</vt:lpwstr>
  </property>
</Properties>
</file>